
<file path=[Content_Types].xml><?xml version="1.0" encoding="utf-8"?>
<Types xmlns="http://schemas.openxmlformats.org/package/2006/content-types">
  <Default Extension="gif" ContentType="image/gif"/>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ink/ink1.xml" ContentType="application/inkml+xml"/>
  <Override PartName="/ppt/notesSlides/notesSlide6.xml" ContentType="application/vnd.openxmlformats-officedocument.presentationml.notesSlide+xml"/>
  <Override PartName="/ppt/notesSlides/notesSlide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10" r:id="rId1"/>
  </p:sldMasterIdLst>
  <p:notesMasterIdLst>
    <p:notesMasterId r:id="rId23"/>
  </p:notesMasterIdLst>
  <p:sldIdLst>
    <p:sldId id="277" r:id="rId2"/>
    <p:sldId id="278" r:id="rId3"/>
    <p:sldId id="280" r:id="rId4"/>
    <p:sldId id="281" r:id="rId5"/>
    <p:sldId id="282" r:id="rId6"/>
    <p:sldId id="283" r:id="rId7"/>
    <p:sldId id="317" r:id="rId8"/>
    <p:sldId id="319" r:id="rId9"/>
    <p:sldId id="320" r:id="rId10"/>
    <p:sldId id="321" r:id="rId11"/>
    <p:sldId id="287" r:id="rId12"/>
    <p:sldId id="286" r:id="rId13"/>
    <p:sldId id="288" r:id="rId14"/>
    <p:sldId id="322" r:id="rId15"/>
    <p:sldId id="289" r:id="rId16"/>
    <p:sldId id="314" r:id="rId17"/>
    <p:sldId id="315" r:id="rId18"/>
    <p:sldId id="316" r:id="rId19"/>
    <p:sldId id="290" r:id="rId20"/>
    <p:sldId id="291" r:id="rId21"/>
    <p:sldId id="292" r:id="rId22"/>
  </p:sldIdLst>
  <p:sldSz cx="9906000" cy="6858000" type="A4"/>
  <p:notesSz cx="7104063" cy="10234613"/>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120">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60809"/>
    <a:srgbClr val="FFA000"/>
    <a:srgbClr val="233D7E"/>
    <a:srgbClr val="080808"/>
    <a:srgbClr val="292668"/>
    <a:srgbClr val="D0CECE"/>
    <a:srgbClr val="660033"/>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6029" autoAdjust="0"/>
    <p:restoredTop sz="91427"/>
  </p:normalViewPr>
  <p:slideViewPr>
    <p:cSldViewPr snapToGrid="0">
      <p:cViewPr varScale="1">
        <p:scale>
          <a:sx n="101" d="100"/>
          <a:sy n="101" d="100"/>
        </p:scale>
        <p:origin x="1650" y="108"/>
      </p:cViewPr>
      <p:guideLst>
        <p:guide orient="horz" pos="2160"/>
        <p:guide pos="3120"/>
      </p:guideLst>
    </p:cSldViewPr>
  </p:slideViewPr>
  <p:notesTextViewPr>
    <p:cViewPr>
      <p:scale>
        <a:sx n="1" d="1"/>
        <a:sy n="1" d="1"/>
      </p:scale>
      <p:origin x="0" y="0"/>
    </p:cViewPr>
  </p:notesTextViewPr>
  <p:notesViewPr>
    <p:cSldViewPr snapToGrid="0">
      <p:cViewPr varScale="1">
        <p:scale>
          <a:sx n="88" d="100"/>
          <a:sy n="88" d="100"/>
        </p:scale>
        <p:origin x="3822" y="108"/>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bleStyles" Target="tableStyles.xml"/></Relationships>
</file>

<file path=ppt/ink/ink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24-09-09T11:43:04.630"/>
    </inkml:context>
    <inkml:brush xml:id="br0">
      <inkml:brushProperty name="width" value="0.3" units="cm"/>
      <inkml:brushProperty name="height" value="0.6" units="cm"/>
      <inkml:brushProperty name="color" value="#FFFC00"/>
      <inkml:brushProperty name="tip" value="rectangle"/>
      <inkml:brushProperty name="rasterOp" value="maskPen"/>
      <inkml:brushProperty name="ignorePressure" value="1"/>
    </inkml:brush>
  </inkml:definitions>
  <inkml:trace contextRef="#ctx0" brushRef="#br0">245 300,'1'0,"0"0,0 1,0-1,0 1,0-1,0 1,0 0,0-1,-1 1,1 0,0 0,-1-1,1 1,0 0,-1 0,1 0,-1 0,1 0,-1 0,0 0,1 0,-1 0,0 0,0 0,0 0,1 2,3 34,-4-32,2 85,-4 1,-29 176,-34 52,55-278,6-19,1-1,1 1,1 29,1-31</inkml:trace>
</inkml:ink>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78427" cy="513508"/>
          </a:xfrm>
          <a:prstGeom prst="rect">
            <a:avLst/>
          </a:prstGeom>
        </p:spPr>
        <p:txBody>
          <a:bodyPr vert="horz" lIns="99048" tIns="49524" rIns="99048" bIns="49524" rtlCol="0"/>
          <a:lstStyle>
            <a:lvl1pPr algn="l">
              <a:defRPr sz="1300"/>
            </a:lvl1pPr>
          </a:lstStyle>
          <a:p>
            <a:endParaRPr lang="en-US"/>
          </a:p>
        </p:txBody>
      </p:sp>
      <p:sp>
        <p:nvSpPr>
          <p:cNvPr id="3" name="Date Placeholder 2"/>
          <p:cNvSpPr>
            <a:spLocks noGrp="1"/>
          </p:cNvSpPr>
          <p:nvPr>
            <p:ph type="dt" idx="1"/>
          </p:nvPr>
        </p:nvSpPr>
        <p:spPr>
          <a:xfrm>
            <a:off x="4023992" y="0"/>
            <a:ext cx="3078427" cy="513508"/>
          </a:xfrm>
          <a:prstGeom prst="rect">
            <a:avLst/>
          </a:prstGeom>
        </p:spPr>
        <p:txBody>
          <a:bodyPr vert="horz" lIns="99048" tIns="49524" rIns="99048" bIns="49524" rtlCol="0"/>
          <a:lstStyle>
            <a:lvl1pPr algn="r">
              <a:defRPr sz="1300"/>
            </a:lvl1pPr>
          </a:lstStyle>
          <a:p>
            <a:fld id="{A8A6127F-B081-4EF0-85D0-9697592D189A}" type="datetimeFigureOut">
              <a:rPr lang="en-US" smtClean="0"/>
              <a:t>9/7/2026</a:t>
            </a:fld>
            <a:endParaRPr lang="en-US"/>
          </a:p>
        </p:txBody>
      </p:sp>
      <p:sp>
        <p:nvSpPr>
          <p:cNvPr id="4" name="Slide Image Placeholder 3"/>
          <p:cNvSpPr>
            <a:spLocks noGrp="1" noRot="1" noChangeAspect="1"/>
          </p:cNvSpPr>
          <p:nvPr>
            <p:ph type="sldImg" idx="2"/>
          </p:nvPr>
        </p:nvSpPr>
        <p:spPr>
          <a:xfrm>
            <a:off x="1057275" y="1279525"/>
            <a:ext cx="4989513" cy="3454400"/>
          </a:xfrm>
          <a:prstGeom prst="rect">
            <a:avLst/>
          </a:prstGeom>
          <a:noFill/>
          <a:ln w="12700">
            <a:solidFill>
              <a:prstClr val="black"/>
            </a:solidFill>
          </a:ln>
        </p:spPr>
        <p:txBody>
          <a:bodyPr vert="horz" lIns="99048" tIns="49524" rIns="99048" bIns="49524" rtlCol="0" anchor="ctr"/>
          <a:lstStyle/>
          <a:p>
            <a:endParaRPr lang="en-US"/>
          </a:p>
        </p:txBody>
      </p:sp>
      <p:sp>
        <p:nvSpPr>
          <p:cNvPr id="5" name="Notes Placeholder 4"/>
          <p:cNvSpPr>
            <a:spLocks noGrp="1"/>
          </p:cNvSpPr>
          <p:nvPr>
            <p:ph type="body" sz="quarter" idx="3"/>
          </p:nvPr>
        </p:nvSpPr>
        <p:spPr>
          <a:xfrm>
            <a:off x="710407" y="4925408"/>
            <a:ext cx="5683250" cy="4029879"/>
          </a:xfrm>
          <a:prstGeom prst="rect">
            <a:avLst/>
          </a:prstGeom>
        </p:spPr>
        <p:txBody>
          <a:bodyPr vert="horz" lIns="99048" tIns="49524" rIns="99048" bIns="49524"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9721108"/>
            <a:ext cx="3078427" cy="513507"/>
          </a:xfrm>
          <a:prstGeom prst="rect">
            <a:avLst/>
          </a:prstGeom>
        </p:spPr>
        <p:txBody>
          <a:bodyPr vert="horz" lIns="99048" tIns="49524" rIns="99048" bIns="49524" rtlCol="0" anchor="b"/>
          <a:lstStyle>
            <a:lvl1pPr algn="l">
              <a:defRPr sz="1300"/>
            </a:lvl1pPr>
          </a:lstStyle>
          <a:p>
            <a:endParaRPr lang="en-US"/>
          </a:p>
        </p:txBody>
      </p:sp>
      <p:sp>
        <p:nvSpPr>
          <p:cNvPr id="7" name="Slide Number Placeholder 6"/>
          <p:cNvSpPr>
            <a:spLocks noGrp="1"/>
          </p:cNvSpPr>
          <p:nvPr>
            <p:ph type="sldNum" sz="quarter" idx="5"/>
          </p:nvPr>
        </p:nvSpPr>
        <p:spPr>
          <a:xfrm>
            <a:off x="4023992" y="9721108"/>
            <a:ext cx="3078427" cy="513507"/>
          </a:xfrm>
          <a:prstGeom prst="rect">
            <a:avLst/>
          </a:prstGeom>
        </p:spPr>
        <p:txBody>
          <a:bodyPr vert="horz" lIns="99048" tIns="49524" rIns="99048" bIns="49524" rtlCol="0" anchor="b"/>
          <a:lstStyle>
            <a:lvl1pPr algn="r">
              <a:defRPr sz="1300"/>
            </a:lvl1pPr>
          </a:lstStyle>
          <a:p>
            <a:fld id="{BE9C2EF5-1595-4D38-9E8E-A18420A860FF}" type="slidenum">
              <a:rPr lang="en-US" smtClean="0"/>
              <a:t>‹#›</a:t>
            </a:fld>
            <a:endParaRPr lang="en-US"/>
          </a:p>
        </p:txBody>
      </p:sp>
    </p:spTree>
    <p:extLst>
      <p:ext uri="{BB962C8B-B14F-4D97-AF65-F5344CB8AC3E}">
        <p14:creationId xmlns:p14="http://schemas.microsoft.com/office/powerpoint/2010/main" val="18499994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TPAT teaching and learning principles -</a:t>
            </a:r>
            <a:r>
              <a:rPr lang="en-GB" b="0" i="0" dirty="0">
                <a:solidFill>
                  <a:srgbClr val="323130"/>
                </a:solidFill>
                <a:effectLst/>
                <a:latin typeface="Poppins-2055335171"/>
              </a:rPr>
              <a:t> These six foundational principles which outline effective teaching strategies.</a:t>
            </a:r>
          </a:p>
          <a:p>
            <a:endParaRPr lang="en-GB" dirty="0"/>
          </a:p>
          <a:p>
            <a:r>
              <a:rPr lang="en-GB" dirty="0"/>
              <a:t>OPAL - </a:t>
            </a:r>
            <a:r>
              <a:rPr lang="en-GB" b="0" i="0" dirty="0">
                <a:solidFill>
                  <a:srgbClr val="001D35"/>
                </a:solidFill>
                <a:effectLst/>
                <a:latin typeface="Google Sans"/>
              </a:rPr>
              <a:t>An OPAL school refers to a school that participates in the Outdoor Play and Learning Primary Programme. This program is designed to improve the quality of playtimes for children by transforming playgrounds and play practices within schools. </a:t>
            </a:r>
          </a:p>
          <a:p>
            <a:endParaRPr lang="en-GB" b="0" i="0" dirty="0">
              <a:solidFill>
                <a:srgbClr val="001D35"/>
              </a:solidFill>
              <a:effectLst/>
              <a:latin typeface="Google Sans"/>
            </a:endParaRPr>
          </a:p>
        </p:txBody>
      </p:sp>
      <p:sp>
        <p:nvSpPr>
          <p:cNvPr id="4" name="Slide Number Placeholder 3"/>
          <p:cNvSpPr>
            <a:spLocks noGrp="1"/>
          </p:cNvSpPr>
          <p:nvPr>
            <p:ph type="sldNum" sz="quarter" idx="5"/>
          </p:nvPr>
        </p:nvSpPr>
        <p:spPr/>
        <p:txBody>
          <a:bodyPr/>
          <a:lstStyle/>
          <a:p>
            <a:fld id="{BE9C2EF5-1595-4D38-9E8E-A18420A860FF}" type="slidenum">
              <a:rPr lang="en-US" smtClean="0"/>
              <a:t>2</a:t>
            </a:fld>
            <a:endParaRPr lang="en-US"/>
          </a:p>
        </p:txBody>
      </p:sp>
    </p:spTree>
    <p:extLst>
      <p:ext uri="{BB962C8B-B14F-4D97-AF65-F5344CB8AC3E}">
        <p14:creationId xmlns:p14="http://schemas.microsoft.com/office/powerpoint/2010/main" val="255067585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Emphasis on Reading being important even as children get older – fluency in Reading will support comprehension/understanding and affects all other subjects so it is important to emphasis – it is embedded in the detail of our SDP target on TPAT teaching and learning principles.</a:t>
            </a:r>
          </a:p>
        </p:txBody>
      </p:sp>
      <p:sp>
        <p:nvSpPr>
          <p:cNvPr id="4" name="Slide Number Placeholder 3"/>
          <p:cNvSpPr>
            <a:spLocks noGrp="1"/>
          </p:cNvSpPr>
          <p:nvPr>
            <p:ph type="sldNum" sz="quarter" idx="5"/>
          </p:nvPr>
        </p:nvSpPr>
        <p:spPr/>
        <p:txBody>
          <a:bodyPr/>
          <a:lstStyle/>
          <a:p>
            <a:fld id="{BE9C2EF5-1595-4D38-9E8E-A18420A860FF}" type="slidenum">
              <a:rPr lang="en-US" smtClean="0"/>
              <a:t>4</a:t>
            </a:fld>
            <a:endParaRPr lang="en-US"/>
          </a:p>
        </p:txBody>
      </p:sp>
    </p:spTree>
    <p:extLst>
      <p:ext uri="{BB962C8B-B14F-4D97-AF65-F5344CB8AC3E}">
        <p14:creationId xmlns:p14="http://schemas.microsoft.com/office/powerpoint/2010/main" val="214827289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No mobile phones until Y5/6</a:t>
            </a:r>
          </a:p>
          <a:p>
            <a:r>
              <a:rPr lang="en-GB" dirty="0"/>
              <a:t>if a child in year 5/6 is walking alone and they want them to have a phone then this is switched off once on the school site and handed in to their teacher. </a:t>
            </a:r>
          </a:p>
          <a:p>
            <a:endParaRPr lang="en-GB" dirty="0"/>
          </a:p>
        </p:txBody>
      </p:sp>
      <p:sp>
        <p:nvSpPr>
          <p:cNvPr id="4" name="Slide Number Placeholder 3"/>
          <p:cNvSpPr>
            <a:spLocks noGrp="1"/>
          </p:cNvSpPr>
          <p:nvPr>
            <p:ph type="sldNum" sz="quarter" idx="5"/>
          </p:nvPr>
        </p:nvSpPr>
        <p:spPr/>
        <p:txBody>
          <a:bodyPr/>
          <a:lstStyle/>
          <a:p>
            <a:fld id="{BE9C2EF5-1595-4D38-9E8E-A18420A860FF}" type="slidenum">
              <a:rPr lang="en-US" smtClean="0"/>
              <a:t>5</a:t>
            </a:fld>
            <a:endParaRPr lang="en-US"/>
          </a:p>
        </p:txBody>
      </p:sp>
    </p:spTree>
    <p:extLst>
      <p:ext uri="{BB962C8B-B14F-4D97-AF65-F5344CB8AC3E}">
        <p14:creationId xmlns:p14="http://schemas.microsoft.com/office/powerpoint/2010/main" val="207483066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In the home school agreement emphasise the role of supporting safe and secure internet use outside of school as many incidents in school particularly older children can come from their behaviour online at home.</a:t>
            </a:r>
          </a:p>
        </p:txBody>
      </p:sp>
      <p:sp>
        <p:nvSpPr>
          <p:cNvPr id="4" name="Slide Number Placeholder 3"/>
          <p:cNvSpPr>
            <a:spLocks noGrp="1"/>
          </p:cNvSpPr>
          <p:nvPr>
            <p:ph type="sldNum" sz="quarter" idx="5"/>
          </p:nvPr>
        </p:nvSpPr>
        <p:spPr/>
        <p:txBody>
          <a:bodyPr/>
          <a:lstStyle/>
          <a:p>
            <a:fld id="{BE9C2EF5-1595-4D38-9E8E-A18420A860FF}" type="slidenum">
              <a:rPr lang="en-US" smtClean="0"/>
              <a:t>11</a:t>
            </a:fld>
            <a:endParaRPr lang="en-US"/>
          </a:p>
        </p:txBody>
      </p:sp>
    </p:spTree>
    <p:extLst>
      <p:ext uri="{BB962C8B-B14F-4D97-AF65-F5344CB8AC3E}">
        <p14:creationId xmlns:p14="http://schemas.microsoft.com/office/powerpoint/2010/main" val="28955359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err="1"/>
              <a:t>Handwriing</a:t>
            </a:r>
            <a:r>
              <a:rPr lang="en-GB" dirty="0"/>
              <a:t> </a:t>
            </a:r>
          </a:p>
          <a:p>
            <a:r>
              <a:rPr lang="en-GB" dirty="0"/>
              <a:t>Reflect Ed</a:t>
            </a:r>
          </a:p>
          <a:p>
            <a:r>
              <a:rPr lang="en-GB" dirty="0"/>
              <a:t>Afternoon maths</a:t>
            </a:r>
          </a:p>
        </p:txBody>
      </p:sp>
      <p:sp>
        <p:nvSpPr>
          <p:cNvPr id="4" name="Slide Number Placeholder 3"/>
          <p:cNvSpPr>
            <a:spLocks noGrp="1"/>
          </p:cNvSpPr>
          <p:nvPr>
            <p:ph type="sldNum" sz="quarter" idx="5"/>
          </p:nvPr>
        </p:nvSpPr>
        <p:spPr/>
        <p:txBody>
          <a:bodyPr/>
          <a:lstStyle/>
          <a:p>
            <a:fld id="{BE9C2EF5-1595-4D38-9E8E-A18420A860FF}" type="slidenum">
              <a:rPr lang="en-US" smtClean="0"/>
              <a:t>17</a:t>
            </a:fld>
            <a:endParaRPr lang="en-US"/>
          </a:p>
        </p:txBody>
      </p:sp>
    </p:spTree>
    <p:extLst>
      <p:ext uri="{BB962C8B-B14F-4D97-AF65-F5344CB8AC3E}">
        <p14:creationId xmlns:p14="http://schemas.microsoft.com/office/powerpoint/2010/main" val="7431736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https://www.bridlewoodprimaryschool.org.uk/enrichment/</a:t>
            </a:r>
          </a:p>
          <a:p>
            <a:r>
              <a:rPr lang="en-GB" dirty="0"/>
              <a:t>Pledge posters are on the website</a:t>
            </a:r>
          </a:p>
          <a:p>
            <a:r>
              <a:rPr lang="en-GB" dirty="0"/>
              <a:t>Pledge – emphasise that this is the core and that at Bridlewood we offer many and varied opportunities for clubs, sporting, music and other events and competitions, charity events, trips, discovery days and school leadership roles.</a:t>
            </a:r>
          </a:p>
        </p:txBody>
      </p:sp>
      <p:sp>
        <p:nvSpPr>
          <p:cNvPr id="4" name="Slide Number Placeholder 3"/>
          <p:cNvSpPr>
            <a:spLocks noGrp="1"/>
          </p:cNvSpPr>
          <p:nvPr>
            <p:ph type="sldNum" sz="quarter" idx="5"/>
          </p:nvPr>
        </p:nvSpPr>
        <p:spPr/>
        <p:txBody>
          <a:bodyPr/>
          <a:lstStyle/>
          <a:p>
            <a:fld id="{BE9C2EF5-1595-4D38-9E8E-A18420A860FF}" type="slidenum">
              <a:rPr lang="en-US" smtClean="0"/>
              <a:t>18</a:t>
            </a:fld>
            <a:endParaRPr lang="en-US"/>
          </a:p>
        </p:txBody>
      </p:sp>
    </p:spTree>
    <p:extLst>
      <p:ext uri="{BB962C8B-B14F-4D97-AF65-F5344CB8AC3E}">
        <p14:creationId xmlns:p14="http://schemas.microsoft.com/office/powerpoint/2010/main" val="137510507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KS1 Maths meeting is 2/10/25</a:t>
            </a:r>
          </a:p>
        </p:txBody>
      </p:sp>
      <p:sp>
        <p:nvSpPr>
          <p:cNvPr id="4" name="Slide Number Placeholder 3"/>
          <p:cNvSpPr>
            <a:spLocks noGrp="1"/>
          </p:cNvSpPr>
          <p:nvPr>
            <p:ph type="sldNum" sz="quarter" idx="5"/>
          </p:nvPr>
        </p:nvSpPr>
        <p:spPr/>
        <p:txBody>
          <a:bodyPr/>
          <a:lstStyle/>
          <a:p>
            <a:fld id="{BE9C2EF5-1595-4D38-9E8E-A18420A860FF}" type="slidenum">
              <a:rPr lang="en-US" smtClean="0"/>
              <a:t>19</a:t>
            </a:fld>
            <a:endParaRPr lang="en-US"/>
          </a:p>
        </p:txBody>
      </p:sp>
    </p:spTree>
    <p:extLst>
      <p:ext uri="{BB962C8B-B14F-4D97-AF65-F5344CB8AC3E}">
        <p14:creationId xmlns:p14="http://schemas.microsoft.com/office/powerpoint/2010/main" val="172794161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7C26C1-B7DB-4AC0-A141-54DB4594E14B}"/>
              </a:ext>
            </a:extLst>
          </p:cNvPr>
          <p:cNvSpPr>
            <a:spLocks noGrp="1"/>
          </p:cNvSpPr>
          <p:nvPr>
            <p:ph type="ctrTitle"/>
          </p:nvPr>
        </p:nvSpPr>
        <p:spPr>
          <a:xfrm>
            <a:off x="1238250" y="1122363"/>
            <a:ext cx="7429500" cy="2387600"/>
          </a:xfrm>
        </p:spPr>
        <p:txBody>
          <a:bodyPr anchor="b"/>
          <a:lstStyle>
            <a:lvl1pPr algn="ctr">
              <a:defRPr sz="4875"/>
            </a:lvl1pPr>
          </a:lstStyle>
          <a:p>
            <a:r>
              <a:rPr lang="en-GB"/>
              <a:t>Click to edit Master title style</a:t>
            </a:r>
            <a:endParaRPr lang="en-GB" dirty="0"/>
          </a:p>
        </p:txBody>
      </p:sp>
      <p:sp>
        <p:nvSpPr>
          <p:cNvPr id="3" name="Subtitle 2">
            <a:extLst>
              <a:ext uri="{FF2B5EF4-FFF2-40B4-BE49-F238E27FC236}">
                <a16:creationId xmlns:a16="http://schemas.microsoft.com/office/drawing/2014/main" id="{452151AF-AC53-4E28-8224-08C827D39EAB}"/>
              </a:ext>
            </a:extLst>
          </p:cNvPr>
          <p:cNvSpPr>
            <a:spLocks noGrp="1"/>
          </p:cNvSpPr>
          <p:nvPr>
            <p:ph type="subTitle" idx="1"/>
          </p:nvPr>
        </p:nvSpPr>
        <p:spPr>
          <a:xfrm>
            <a:off x="1238250" y="3602038"/>
            <a:ext cx="7429500" cy="1655762"/>
          </a:xfrm>
        </p:spPr>
        <p:txBody>
          <a:bodyPr/>
          <a:lstStyle>
            <a:lvl1pPr marL="0" indent="0" algn="ctr">
              <a:buNone/>
              <a:defRPr sz="1950"/>
            </a:lvl1pPr>
            <a:lvl2pPr marL="371475" indent="0" algn="ctr">
              <a:buNone/>
              <a:defRPr sz="1625"/>
            </a:lvl2pPr>
            <a:lvl3pPr marL="742950" indent="0" algn="ctr">
              <a:buNone/>
              <a:defRPr sz="1463"/>
            </a:lvl3pPr>
            <a:lvl4pPr marL="1114425" indent="0" algn="ctr">
              <a:buNone/>
              <a:defRPr sz="1300"/>
            </a:lvl4pPr>
            <a:lvl5pPr marL="1485900" indent="0" algn="ctr">
              <a:buNone/>
              <a:defRPr sz="1300"/>
            </a:lvl5pPr>
            <a:lvl6pPr marL="1857375" indent="0" algn="ctr">
              <a:buNone/>
              <a:defRPr sz="1300"/>
            </a:lvl6pPr>
            <a:lvl7pPr marL="2228850" indent="0" algn="ctr">
              <a:buNone/>
              <a:defRPr sz="1300"/>
            </a:lvl7pPr>
            <a:lvl8pPr marL="2600325" indent="0" algn="ctr">
              <a:buNone/>
              <a:defRPr sz="1300"/>
            </a:lvl8pPr>
            <a:lvl9pPr marL="2971800" indent="0" algn="ctr">
              <a:buNone/>
              <a:defRPr sz="1300"/>
            </a:lvl9pPr>
          </a:lstStyle>
          <a:p>
            <a:r>
              <a:rPr lang="en-GB"/>
              <a:t>Click to edit Master subtitle style</a:t>
            </a:r>
            <a:endParaRPr lang="en-GB" dirty="0"/>
          </a:p>
        </p:txBody>
      </p:sp>
    </p:spTree>
    <p:extLst>
      <p:ext uri="{BB962C8B-B14F-4D97-AF65-F5344CB8AC3E}">
        <p14:creationId xmlns:p14="http://schemas.microsoft.com/office/powerpoint/2010/main" val="303941993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679BA44-F929-4908-BF35-CACE3545F8F8}"/>
              </a:ext>
            </a:extLst>
          </p:cNvPr>
          <p:cNvSpPr>
            <a:spLocks noGrp="1"/>
          </p:cNvSpPr>
          <p:nvPr>
            <p:ph type="title"/>
          </p:nvPr>
        </p:nvSpPr>
        <p:spPr/>
        <p:txBody>
          <a:bodyPr/>
          <a:lstStyle/>
          <a:p>
            <a:r>
              <a:rPr lang="en-GB"/>
              <a:t>Click to edit Master title style</a:t>
            </a:r>
            <a:endParaRPr lang="en-GB" dirty="0"/>
          </a:p>
        </p:txBody>
      </p:sp>
      <p:sp>
        <p:nvSpPr>
          <p:cNvPr id="3" name="Content Placeholder 2">
            <a:extLst>
              <a:ext uri="{FF2B5EF4-FFF2-40B4-BE49-F238E27FC236}">
                <a16:creationId xmlns:a16="http://schemas.microsoft.com/office/drawing/2014/main" id="{C9781DEF-A4F1-4873-AA5D-9031D7D06278}"/>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Tree>
    <p:extLst>
      <p:ext uri="{BB962C8B-B14F-4D97-AF65-F5344CB8AC3E}">
        <p14:creationId xmlns:p14="http://schemas.microsoft.com/office/powerpoint/2010/main" val="283662606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BF75395-8A36-4FD2-980F-5B2C399EAE14}"/>
              </a:ext>
            </a:extLst>
          </p:cNvPr>
          <p:cNvSpPr>
            <a:spLocks noGrp="1"/>
          </p:cNvSpPr>
          <p:nvPr>
            <p:ph type="title"/>
          </p:nvPr>
        </p:nvSpPr>
        <p:spPr>
          <a:xfrm>
            <a:off x="675878" y="1709739"/>
            <a:ext cx="8543925" cy="2852737"/>
          </a:xfrm>
        </p:spPr>
        <p:txBody>
          <a:bodyPr anchor="b"/>
          <a:lstStyle>
            <a:lvl1pPr>
              <a:defRPr sz="4875"/>
            </a:lvl1pPr>
          </a:lstStyle>
          <a:p>
            <a:r>
              <a:rPr lang="en-GB"/>
              <a:t>Click to edit Master title style</a:t>
            </a:r>
            <a:endParaRPr lang="en-GB" dirty="0"/>
          </a:p>
        </p:txBody>
      </p:sp>
      <p:sp>
        <p:nvSpPr>
          <p:cNvPr id="3" name="Text Placeholder 2">
            <a:extLst>
              <a:ext uri="{FF2B5EF4-FFF2-40B4-BE49-F238E27FC236}">
                <a16:creationId xmlns:a16="http://schemas.microsoft.com/office/drawing/2014/main" id="{2B3C8699-F775-412E-9BFD-CFEC6EB853A5}"/>
              </a:ext>
            </a:extLst>
          </p:cNvPr>
          <p:cNvSpPr>
            <a:spLocks noGrp="1"/>
          </p:cNvSpPr>
          <p:nvPr>
            <p:ph type="body" idx="1"/>
          </p:nvPr>
        </p:nvSpPr>
        <p:spPr>
          <a:xfrm>
            <a:off x="675878" y="4589464"/>
            <a:ext cx="8543925" cy="1500187"/>
          </a:xfrm>
        </p:spPr>
        <p:txBody>
          <a:bodyPr/>
          <a:lstStyle>
            <a:lvl1pPr marL="0" indent="0">
              <a:buNone/>
              <a:defRPr sz="1950">
                <a:solidFill>
                  <a:schemeClr val="tx1">
                    <a:tint val="75000"/>
                  </a:schemeClr>
                </a:solidFill>
              </a:defRPr>
            </a:lvl1pPr>
            <a:lvl2pPr marL="371475" indent="0">
              <a:buNone/>
              <a:defRPr sz="1625">
                <a:solidFill>
                  <a:schemeClr val="tx1">
                    <a:tint val="75000"/>
                  </a:schemeClr>
                </a:solidFill>
              </a:defRPr>
            </a:lvl2pPr>
            <a:lvl3pPr marL="742950" indent="0">
              <a:buNone/>
              <a:defRPr sz="1463">
                <a:solidFill>
                  <a:schemeClr val="tx1">
                    <a:tint val="75000"/>
                  </a:schemeClr>
                </a:solidFill>
              </a:defRPr>
            </a:lvl3pPr>
            <a:lvl4pPr marL="1114425" indent="0">
              <a:buNone/>
              <a:defRPr sz="1300">
                <a:solidFill>
                  <a:schemeClr val="tx1">
                    <a:tint val="75000"/>
                  </a:schemeClr>
                </a:solidFill>
              </a:defRPr>
            </a:lvl4pPr>
            <a:lvl5pPr marL="1485900" indent="0">
              <a:buNone/>
              <a:defRPr sz="1300">
                <a:solidFill>
                  <a:schemeClr val="tx1">
                    <a:tint val="75000"/>
                  </a:schemeClr>
                </a:solidFill>
              </a:defRPr>
            </a:lvl5pPr>
            <a:lvl6pPr marL="1857375" indent="0">
              <a:buNone/>
              <a:defRPr sz="1300">
                <a:solidFill>
                  <a:schemeClr val="tx1">
                    <a:tint val="75000"/>
                  </a:schemeClr>
                </a:solidFill>
              </a:defRPr>
            </a:lvl6pPr>
            <a:lvl7pPr marL="2228850" indent="0">
              <a:buNone/>
              <a:defRPr sz="1300">
                <a:solidFill>
                  <a:schemeClr val="tx1">
                    <a:tint val="75000"/>
                  </a:schemeClr>
                </a:solidFill>
              </a:defRPr>
            </a:lvl7pPr>
            <a:lvl8pPr marL="2600325" indent="0">
              <a:buNone/>
              <a:defRPr sz="1300">
                <a:solidFill>
                  <a:schemeClr val="tx1">
                    <a:tint val="75000"/>
                  </a:schemeClr>
                </a:solidFill>
              </a:defRPr>
            </a:lvl8pPr>
            <a:lvl9pPr marL="2971800" indent="0">
              <a:buNone/>
              <a:defRPr sz="1300">
                <a:solidFill>
                  <a:schemeClr val="tx1">
                    <a:tint val="75000"/>
                  </a:schemeClr>
                </a:solidFill>
              </a:defRPr>
            </a:lvl9pPr>
          </a:lstStyle>
          <a:p>
            <a:pPr lvl="0"/>
            <a:r>
              <a:rPr lang="en-GB"/>
              <a:t>Click to edit Master text styles</a:t>
            </a:r>
          </a:p>
        </p:txBody>
      </p:sp>
    </p:spTree>
    <p:extLst>
      <p:ext uri="{BB962C8B-B14F-4D97-AF65-F5344CB8AC3E}">
        <p14:creationId xmlns:p14="http://schemas.microsoft.com/office/powerpoint/2010/main" val="12200360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444DBD6-2FBE-481A-98B7-E125606DB8EB}"/>
              </a:ext>
            </a:extLst>
          </p:cNvPr>
          <p:cNvSpPr>
            <a:spLocks noGrp="1"/>
          </p:cNvSpPr>
          <p:nvPr>
            <p:ph type="title"/>
          </p:nvPr>
        </p:nvSpPr>
        <p:spPr/>
        <p:txBody>
          <a:bodyPr/>
          <a:lstStyle/>
          <a:p>
            <a:r>
              <a:rPr lang="en-GB"/>
              <a:t>Click to edit Master title style</a:t>
            </a:r>
          </a:p>
        </p:txBody>
      </p:sp>
      <p:sp>
        <p:nvSpPr>
          <p:cNvPr id="3" name="Content Placeholder 2">
            <a:extLst>
              <a:ext uri="{FF2B5EF4-FFF2-40B4-BE49-F238E27FC236}">
                <a16:creationId xmlns:a16="http://schemas.microsoft.com/office/drawing/2014/main" id="{45D5B911-C736-4878-AEB3-846E98F8B51C}"/>
              </a:ext>
            </a:extLst>
          </p:cNvPr>
          <p:cNvSpPr>
            <a:spLocks noGrp="1"/>
          </p:cNvSpPr>
          <p:nvPr>
            <p:ph sz="half" idx="1"/>
          </p:nvPr>
        </p:nvSpPr>
        <p:spPr>
          <a:xfrm>
            <a:off x="681038" y="1825625"/>
            <a:ext cx="421005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Content Placeholder 3">
            <a:extLst>
              <a:ext uri="{FF2B5EF4-FFF2-40B4-BE49-F238E27FC236}">
                <a16:creationId xmlns:a16="http://schemas.microsoft.com/office/drawing/2014/main" id="{6414FB04-0473-42A5-BEB0-89ADD20A962B}"/>
              </a:ext>
            </a:extLst>
          </p:cNvPr>
          <p:cNvSpPr>
            <a:spLocks noGrp="1"/>
          </p:cNvSpPr>
          <p:nvPr>
            <p:ph sz="half" idx="2"/>
          </p:nvPr>
        </p:nvSpPr>
        <p:spPr>
          <a:xfrm>
            <a:off x="5014913" y="1825625"/>
            <a:ext cx="421005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Tree>
    <p:extLst>
      <p:ext uri="{BB962C8B-B14F-4D97-AF65-F5344CB8AC3E}">
        <p14:creationId xmlns:p14="http://schemas.microsoft.com/office/powerpoint/2010/main" val="10310252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C13A6E-28FC-4DB1-8E6C-2416BEA6BBDD}"/>
              </a:ext>
            </a:extLst>
          </p:cNvPr>
          <p:cNvSpPr>
            <a:spLocks noGrp="1"/>
          </p:cNvSpPr>
          <p:nvPr>
            <p:ph type="title"/>
          </p:nvPr>
        </p:nvSpPr>
        <p:spPr>
          <a:xfrm>
            <a:off x="682328" y="365126"/>
            <a:ext cx="8543925" cy="1325563"/>
          </a:xfrm>
        </p:spPr>
        <p:txBody>
          <a:bodyPr/>
          <a:lstStyle/>
          <a:p>
            <a:r>
              <a:rPr lang="en-GB"/>
              <a:t>Click to edit Master title style</a:t>
            </a:r>
          </a:p>
        </p:txBody>
      </p:sp>
      <p:sp>
        <p:nvSpPr>
          <p:cNvPr id="3" name="Text Placeholder 2">
            <a:extLst>
              <a:ext uri="{FF2B5EF4-FFF2-40B4-BE49-F238E27FC236}">
                <a16:creationId xmlns:a16="http://schemas.microsoft.com/office/drawing/2014/main" id="{92C9C690-EB2E-4407-A2E8-0B0926B7A2C1}"/>
              </a:ext>
            </a:extLst>
          </p:cNvPr>
          <p:cNvSpPr>
            <a:spLocks noGrp="1"/>
          </p:cNvSpPr>
          <p:nvPr>
            <p:ph type="body" idx="1"/>
          </p:nvPr>
        </p:nvSpPr>
        <p:spPr>
          <a:xfrm>
            <a:off x="682328" y="1681163"/>
            <a:ext cx="4190702" cy="823912"/>
          </a:xfrm>
        </p:spPr>
        <p:txBody>
          <a:bodyPr anchor="b"/>
          <a:lstStyle>
            <a:lvl1pPr marL="0" indent="0">
              <a:buNone/>
              <a:defRPr sz="1950" b="1"/>
            </a:lvl1pPr>
            <a:lvl2pPr marL="371475" indent="0">
              <a:buNone/>
              <a:defRPr sz="1625" b="1"/>
            </a:lvl2pPr>
            <a:lvl3pPr marL="742950" indent="0">
              <a:buNone/>
              <a:defRPr sz="1463" b="1"/>
            </a:lvl3pPr>
            <a:lvl4pPr marL="1114425" indent="0">
              <a:buNone/>
              <a:defRPr sz="1300" b="1"/>
            </a:lvl4pPr>
            <a:lvl5pPr marL="1485900" indent="0">
              <a:buNone/>
              <a:defRPr sz="1300" b="1"/>
            </a:lvl5pPr>
            <a:lvl6pPr marL="1857375" indent="0">
              <a:buNone/>
              <a:defRPr sz="1300" b="1"/>
            </a:lvl6pPr>
            <a:lvl7pPr marL="2228850" indent="0">
              <a:buNone/>
              <a:defRPr sz="1300" b="1"/>
            </a:lvl7pPr>
            <a:lvl8pPr marL="2600325" indent="0">
              <a:buNone/>
              <a:defRPr sz="1300" b="1"/>
            </a:lvl8pPr>
            <a:lvl9pPr marL="2971800" indent="0">
              <a:buNone/>
              <a:defRPr sz="1300" b="1"/>
            </a:lvl9pPr>
          </a:lstStyle>
          <a:p>
            <a:pPr lvl="0"/>
            <a:r>
              <a:rPr lang="en-GB"/>
              <a:t>Click to edit Master text styles</a:t>
            </a:r>
          </a:p>
        </p:txBody>
      </p:sp>
      <p:sp>
        <p:nvSpPr>
          <p:cNvPr id="4" name="Content Placeholder 3">
            <a:extLst>
              <a:ext uri="{FF2B5EF4-FFF2-40B4-BE49-F238E27FC236}">
                <a16:creationId xmlns:a16="http://schemas.microsoft.com/office/drawing/2014/main" id="{174A9593-EBE0-492C-8F56-CEE0D42537D1}"/>
              </a:ext>
            </a:extLst>
          </p:cNvPr>
          <p:cNvSpPr>
            <a:spLocks noGrp="1"/>
          </p:cNvSpPr>
          <p:nvPr>
            <p:ph sz="half" idx="2"/>
          </p:nvPr>
        </p:nvSpPr>
        <p:spPr>
          <a:xfrm>
            <a:off x="682328" y="2505075"/>
            <a:ext cx="4190702"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Text Placeholder 4">
            <a:extLst>
              <a:ext uri="{FF2B5EF4-FFF2-40B4-BE49-F238E27FC236}">
                <a16:creationId xmlns:a16="http://schemas.microsoft.com/office/drawing/2014/main" id="{DD3FD9A2-7394-486B-9EF8-2CBAF930C14D}"/>
              </a:ext>
            </a:extLst>
          </p:cNvPr>
          <p:cNvSpPr>
            <a:spLocks noGrp="1"/>
          </p:cNvSpPr>
          <p:nvPr>
            <p:ph type="body" sz="quarter" idx="3"/>
          </p:nvPr>
        </p:nvSpPr>
        <p:spPr>
          <a:xfrm>
            <a:off x="5014913" y="1681163"/>
            <a:ext cx="4211340" cy="823912"/>
          </a:xfrm>
        </p:spPr>
        <p:txBody>
          <a:bodyPr anchor="b"/>
          <a:lstStyle>
            <a:lvl1pPr marL="0" indent="0">
              <a:buNone/>
              <a:defRPr sz="1950" b="1"/>
            </a:lvl1pPr>
            <a:lvl2pPr marL="371475" indent="0">
              <a:buNone/>
              <a:defRPr sz="1625" b="1"/>
            </a:lvl2pPr>
            <a:lvl3pPr marL="742950" indent="0">
              <a:buNone/>
              <a:defRPr sz="1463" b="1"/>
            </a:lvl3pPr>
            <a:lvl4pPr marL="1114425" indent="0">
              <a:buNone/>
              <a:defRPr sz="1300" b="1"/>
            </a:lvl4pPr>
            <a:lvl5pPr marL="1485900" indent="0">
              <a:buNone/>
              <a:defRPr sz="1300" b="1"/>
            </a:lvl5pPr>
            <a:lvl6pPr marL="1857375" indent="0">
              <a:buNone/>
              <a:defRPr sz="1300" b="1"/>
            </a:lvl6pPr>
            <a:lvl7pPr marL="2228850" indent="0">
              <a:buNone/>
              <a:defRPr sz="1300" b="1"/>
            </a:lvl7pPr>
            <a:lvl8pPr marL="2600325" indent="0">
              <a:buNone/>
              <a:defRPr sz="1300" b="1"/>
            </a:lvl8pPr>
            <a:lvl9pPr marL="2971800" indent="0">
              <a:buNone/>
              <a:defRPr sz="1300" b="1"/>
            </a:lvl9pPr>
          </a:lstStyle>
          <a:p>
            <a:pPr lvl="0"/>
            <a:r>
              <a:rPr lang="en-GB"/>
              <a:t>Click to edit Master text styles</a:t>
            </a:r>
          </a:p>
        </p:txBody>
      </p:sp>
      <p:sp>
        <p:nvSpPr>
          <p:cNvPr id="6" name="Content Placeholder 5">
            <a:extLst>
              <a:ext uri="{FF2B5EF4-FFF2-40B4-BE49-F238E27FC236}">
                <a16:creationId xmlns:a16="http://schemas.microsoft.com/office/drawing/2014/main" id="{EFCD0B0A-278F-4C9E-B035-68CADACF9F46}"/>
              </a:ext>
            </a:extLst>
          </p:cNvPr>
          <p:cNvSpPr>
            <a:spLocks noGrp="1"/>
          </p:cNvSpPr>
          <p:nvPr>
            <p:ph sz="quarter" idx="4"/>
          </p:nvPr>
        </p:nvSpPr>
        <p:spPr>
          <a:xfrm>
            <a:off x="5014913" y="2505075"/>
            <a:ext cx="4211340"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Tree>
    <p:extLst>
      <p:ext uri="{BB962C8B-B14F-4D97-AF65-F5344CB8AC3E}">
        <p14:creationId xmlns:p14="http://schemas.microsoft.com/office/powerpoint/2010/main" val="334004986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bg>
      <p:bgPr>
        <a:gradFill flip="none" rotWithShape="1">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18900000" scaled="1"/>
          <a:tileRect/>
        </a:gra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B48774C-C103-4924-A8CE-59FCE033CEC5}"/>
              </a:ext>
            </a:extLst>
          </p:cNvPr>
          <p:cNvSpPr>
            <a:spLocks noGrp="1"/>
          </p:cNvSpPr>
          <p:nvPr>
            <p:ph type="title"/>
          </p:nvPr>
        </p:nvSpPr>
        <p:spPr/>
        <p:txBody>
          <a:bodyPr/>
          <a:lstStyle/>
          <a:p>
            <a:r>
              <a:rPr lang="en-GB"/>
              <a:t>Click to edit Master title style</a:t>
            </a:r>
            <a:endParaRPr lang="en-GB" dirty="0"/>
          </a:p>
        </p:txBody>
      </p:sp>
    </p:spTree>
    <p:extLst>
      <p:ext uri="{BB962C8B-B14F-4D97-AF65-F5344CB8AC3E}">
        <p14:creationId xmlns:p14="http://schemas.microsoft.com/office/powerpoint/2010/main" val="342718540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26337632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2620572-87D9-4C65-BB42-BB9794649472}"/>
              </a:ext>
            </a:extLst>
          </p:cNvPr>
          <p:cNvSpPr>
            <a:spLocks noGrp="1"/>
          </p:cNvSpPr>
          <p:nvPr>
            <p:ph type="title"/>
          </p:nvPr>
        </p:nvSpPr>
        <p:spPr>
          <a:xfrm>
            <a:off x="682328" y="457200"/>
            <a:ext cx="3194943" cy="1600200"/>
          </a:xfrm>
        </p:spPr>
        <p:txBody>
          <a:bodyPr anchor="b"/>
          <a:lstStyle>
            <a:lvl1pPr>
              <a:defRPr sz="2600"/>
            </a:lvl1pPr>
          </a:lstStyle>
          <a:p>
            <a:r>
              <a:rPr lang="en-GB"/>
              <a:t>Click to edit Master title style</a:t>
            </a:r>
          </a:p>
        </p:txBody>
      </p:sp>
      <p:sp>
        <p:nvSpPr>
          <p:cNvPr id="3" name="Content Placeholder 2">
            <a:extLst>
              <a:ext uri="{FF2B5EF4-FFF2-40B4-BE49-F238E27FC236}">
                <a16:creationId xmlns:a16="http://schemas.microsoft.com/office/drawing/2014/main" id="{0F8D9499-8FB0-457C-A5AF-19B71E3A20FB}"/>
              </a:ext>
            </a:extLst>
          </p:cNvPr>
          <p:cNvSpPr>
            <a:spLocks noGrp="1"/>
          </p:cNvSpPr>
          <p:nvPr>
            <p:ph idx="1"/>
          </p:nvPr>
        </p:nvSpPr>
        <p:spPr>
          <a:xfrm>
            <a:off x="4211340" y="987426"/>
            <a:ext cx="5014913" cy="4873625"/>
          </a:xfrm>
        </p:spPr>
        <p:txBody>
          <a:bodyPr/>
          <a:lstStyle>
            <a:lvl1pPr>
              <a:defRPr sz="2600"/>
            </a:lvl1pPr>
            <a:lvl2pPr>
              <a:defRPr sz="2275"/>
            </a:lvl2pPr>
            <a:lvl3pPr>
              <a:defRPr sz="1950"/>
            </a:lvl3pPr>
            <a:lvl4pPr>
              <a:defRPr sz="1625"/>
            </a:lvl4pPr>
            <a:lvl5pPr>
              <a:defRPr sz="1625"/>
            </a:lvl5pPr>
            <a:lvl6pPr>
              <a:defRPr sz="1625"/>
            </a:lvl6pPr>
            <a:lvl7pPr>
              <a:defRPr sz="1625"/>
            </a:lvl7pPr>
            <a:lvl8pPr>
              <a:defRPr sz="1625"/>
            </a:lvl8pPr>
            <a:lvl9pPr>
              <a:defRPr sz="1625"/>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Text Placeholder 3">
            <a:extLst>
              <a:ext uri="{FF2B5EF4-FFF2-40B4-BE49-F238E27FC236}">
                <a16:creationId xmlns:a16="http://schemas.microsoft.com/office/drawing/2014/main" id="{D07F464A-483D-4F6A-8C45-BAF64776189C}"/>
              </a:ext>
            </a:extLst>
          </p:cNvPr>
          <p:cNvSpPr>
            <a:spLocks noGrp="1"/>
          </p:cNvSpPr>
          <p:nvPr>
            <p:ph type="body" sz="half" idx="2"/>
          </p:nvPr>
        </p:nvSpPr>
        <p:spPr>
          <a:xfrm>
            <a:off x="682328" y="2057400"/>
            <a:ext cx="3194943" cy="3811588"/>
          </a:xfrm>
        </p:spPr>
        <p:txBody>
          <a:bodyPr/>
          <a:lstStyle>
            <a:lvl1pPr marL="0" indent="0">
              <a:buNone/>
              <a:defRPr sz="1300"/>
            </a:lvl1pPr>
            <a:lvl2pPr marL="371475" indent="0">
              <a:buNone/>
              <a:defRPr sz="1138"/>
            </a:lvl2pPr>
            <a:lvl3pPr marL="742950" indent="0">
              <a:buNone/>
              <a:defRPr sz="975"/>
            </a:lvl3pPr>
            <a:lvl4pPr marL="1114425" indent="0">
              <a:buNone/>
              <a:defRPr sz="813"/>
            </a:lvl4pPr>
            <a:lvl5pPr marL="1485900" indent="0">
              <a:buNone/>
              <a:defRPr sz="813"/>
            </a:lvl5pPr>
            <a:lvl6pPr marL="1857375" indent="0">
              <a:buNone/>
              <a:defRPr sz="813"/>
            </a:lvl6pPr>
            <a:lvl7pPr marL="2228850" indent="0">
              <a:buNone/>
              <a:defRPr sz="813"/>
            </a:lvl7pPr>
            <a:lvl8pPr marL="2600325" indent="0">
              <a:buNone/>
              <a:defRPr sz="813"/>
            </a:lvl8pPr>
            <a:lvl9pPr marL="2971800" indent="0">
              <a:buNone/>
              <a:defRPr sz="813"/>
            </a:lvl9pPr>
          </a:lstStyle>
          <a:p>
            <a:pPr lvl="0"/>
            <a:r>
              <a:rPr lang="en-GB"/>
              <a:t>Click to edit Master text styles</a:t>
            </a:r>
          </a:p>
        </p:txBody>
      </p:sp>
    </p:spTree>
    <p:extLst>
      <p:ext uri="{BB962C8B-B14F-4D97-AF65-F5344CB8AC3E}">
        <p14:creationId xmlns:p14="http://schemas.microsoft.com/office/powerpoint/2010/main" val="7683885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80FE4A-DE81-421D-9A9A-0F72AB1802AF}"/>
              </a:ext>
            </a:extLst>
          </p:cNvPr>
          <p:cNvSpPr>
            <a:spLocks noGrp="1"/>
          </p:cNvSpPr>
          <p:nvPr>
            <p:ph type="title"/>
          </p:nvPr>
        </p:nvSpPr>
        <p:spPr>
          <a:xfrm>
            <a:off x="682328" y="457200"/>
            <a:ext cx="3194943" cy="1600200"/>
          </a:xfrm>
        </p:spPr>
        <p:txBody>
          <a:bodyPr anchor="b"/>
          <a:lstStyle>
            <a:lvl1pPr>
              <a:defRPr sz="2600"/>
            </a:lvl1pPr>
          </a:lstStyle>
          <a:p>
            <a:r>
              <a:rPr lang="en-GB"/>
              <a:t>Click to edit Master title style</a:t>
            </a:r>
          </a:p>
        </p:txBody>
      </p:sp>
      <p:sp>
        <p:nvSpPr>
          <p:cNvPr id="3" name="Picture Placeholder 2">
            <a:extLst>
              <a:ext uri="{FF2B5EF4-FFF2-40B4-BE49-F238E27FC236}">
                <a16:creationId xmlns:a16="http://schemas.microsoft.com/office/drawing/2014/main" id="{A63B6ACA-E2D5-40A0-9E67-1675BBE5C1E5}"/>
              </a:ext>
            </a:extLst>
          </p:cNvPr>
          <p:cNvSpPr>
            <a:spLocks noGrp="1"/>
          </p:cNvSpPr>
          <p:nvPr>
            <p:ph type="pic" idx="1"/>
          </p:nvPr>
        </p:nvSpPr>
        <p:spPr>
          <a:xfrm>
            <a:off x="4211340" y="987426"/>
            <a:ext cx="5014913" cy="4873625"/>
          </a:xfrm>
        </p:spPr>
        <p:txBody>
          <a:bodyPr/>
          <a:lstStyle>
            <a:lvl1pPr marL="0" indent="0">
              <a:buNone/>
              <a:defRPr sz="2600"/>
            </a:lvl1pPr>
            <a:lvl2pPr marL="371475" indent="0">
              <a:buNone/>
              <a:defRPr sz="2275"/>
            </a:lvl2pPr>
            <a:lvl3pPr marL="742950" indent="0">
              <a:buNone/>
              <a:defRPr sz="1950"/>
            </a:lvl3pPr>
            <a:lvl4pPr marL="1114425" indent="0">
              <a:buNone/>
              <a:defRPr sz="1625"/>
            </a:lvl4pPr>
            <a:lvl5pPr marL="1485900" indent="0">
              <a:buNone/>
              <a:defRPr sz="1625"/>
            </a:lvl5pPr>
            <a:lvl6pPr marL="1857375" indent="0">
              <a:buNone/>
              <a:defRPr sz="1625"/>
            </a:lvl6pPr>
            <a:lvl7pPr marL="2228850" indent="0">
              <a:buNone/>
              <a:defRPr sz="1625"/>
            </a:lvl7pPr>
            <a:lvl8pPr marL="2600325" indent="0">
              <a:buNone/>
              <a:defRPr sz="1625"/>
            </a:lvl8pPr>
            <a:lvl9pPr marL="2971800" indent="0">
              <a:buNone/>
              <a:defRPr sz="1625"/>
            </a:lvl9pPr>
          </a:lstStyle>
          <a:p>
            <a:r>
              <a:rPr lang="en-GB"/>
              <a:t>Click icon to add picture</a:t>
            </a:r>
          </a:p>
        </p:txBody>
      </p:sp>
      <p:sp>
        <p:nvSpPr>
          <p:cNvPr id="4" name="Text Placeholder 3">
            <a:extLst>
              <a:ext uri="{FF2B5EF4-FFF2-40B4-BE49-F238E27FC236}">
                <a16:creationId xmlns:a16="http://schemas.microsoft.com/office/drawing/2014/main" id="{0AB16A3C-C51F-4CAA-A322-179075F91E91}"/>
              </a:ext>
            </a:extLst>
          </p:cNvPr>
          <p:cNvSpPr>
            <a:spLocks noGrp="1"/>
          </p:cNvSpPr>
          <p:nvPr>
            <p:ph type="body" sz="half" idx="2"/>
          </p:nvPr>
        </p:nvSpPr>
        <p:spPr>
          <a:xfrm>
            <a:off x="682328" y="2057400"/>
            <a:ext cx="3194943" cy="3811588"/>
          </a:xfrm>
        </p:spPr>
        <p:txBody>
          <a:bodyPr/>
          <a:lstStyle>
            <a:lvl1pPr marL="0" indent="0">
              <a:buNone/>
              <a:defRPr sz="1300"/>
            </a:lvl1pPr>
            <a:lvl2pPr marL="371475" indent="0">
              <a:buNone/>
              <a:defRPr sz="1138"/>
            </a:lvl2pPr>
            <a:lvl3pPr marL="742950" indent="0">
              <a:buNone/>
              <a:defRPr sz="975"/>
            </a:lvl3pPr>
            <a:lvl4pPr marL="1114425" indent="0">
              <a:buNone/>
              <a:defRPr sz="813"/>
            </a:lvl4pPr>
            <a:lvl5pPr marL="1485900" indent="0">
              <a:buNone/>
              <a:defRPr sz="813"/>
            </a:lvl5pPr>
            <a:lvl6pPr marL="1857375" indent="0">
              <a:buNone/>
              <a:defRPr sz="813"/>
            </a:lvl6pPr>
            <a:lvl7pPr marL="2228850" indent="0">
              <a:buNone/>
              <a:defRPr sz="813"/>
            </a:lvl7pPr>
            <a:lvl8pPr marL="2600325" indent="0">
              <a:buNone/>
              <a:defRPr sz="813"/>
            </a:lvl8pPr>
            <a:lvl9pPr marL="2971800" indent="0">
              <a:buNone/>
              <a:defRPr sz="813"/>
            </a:lvl9pPr>
          </a:lstStyle>
          <a:p>
            <a:pPr lvl="0"/>
            <a:r>
              <a:rPr lang="en-GB"/>
              <a:t>Click to edit Master text styles</a:t>
            </a:r>
          </a:p>
        </p:txBody>
      </p:sp>
    </p:spTree>
    <p:extLst>
      <p:ext uri="{BB962C8B-B14F-4D97-AF65-F5344CB8AC3E}">
        <p14:creationId xmlns:p14="http://schemas.microsoft.com/office/powerpoint/2010/main" val="311720128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30FD8F-7118-4A58-B89A-F8A89BEA9883}"/>
              </a:ext>
            </a:extLst>
          </p:cNvPr>
          <p:cNvSpPr>
            <a:spLocks noGrp="1"/>
          </p:cNvSpPr>
          <p:nvPr>
            <p:ph type="title"/>
          </p:nvPr>
        </p:nvSpPr>
        <p:spPr/>
        <p:txBody>
          <a:bodyPr/>
          <a:lstStyle/>
          <a:p>
            <a:r>
              <a:rPr lang="en-GB"/>
              <a:t>Click to edit Master title style</a:t>
            </a:r>
          </a:p>
        </p:txBody>
      </p:sp>
      <p:sp>
        <p:nvSpPr>
          <p:cNvPr id="3" name="Vertical Text Placeholder 2">
            <a:extLst>
              <a:ext uri="{FF2B5EF4-FFF2-40B4-BE49-F238E27FC236}">
                <a16:creationId xmlns:a16="http://schemas.microsoft.com/office/drawing/2014/main" id="{384EE930-1550-4587-84B4-D99C850DDB9A}"/>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Tree>
    <p:extLst>
      <p:ext uri="{BB962C8B-B14F-4D97-AF65-F5344CB8AC3E}">
        <p14:creationId xmlns:p14="http://schemas.microsoft.com/office/powerpoint/2010/main" val="99798005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2.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image" Target="../media/image1.jpe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3.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5" name="Picture 4" descr="A colorful hexagons on a white background">
            <a:extLst>
              <a:ext uri="{FF2B5EF4-FFF2-40B4-BE49-F238E27FC236}">
                <a16:creationId xmlns:a16="http://schemas.microsoft.com/office/drawing/2014/main" id="{EFAA1D80-4BBD-58CB-2D2E-F5D89936DCA6}"/>
              </a:ext>
            </a:extLst>
          </p:cNvPr>
          <p:cNvPicPr>
            <a:picLocks noGrp="1" noRot="1" noChangeAspect="1" noMove="1" noResize="1" noEditPoints="1" noAdjustHandles="1" noChangeArrowheads="1" noChangeShapeType="1" noCrop="1"/>
          </p:cNvPicPr>
          <p:nvPr userDrawn="1"/>
        </p:nvPicPr>
        <p:blipFill>
          <a:blip r:embed="rId12" cstate="print">
            <a:extLst>
              <a:ext uri="{28A0092B-C50C-407E-A947-70E740481C1C}">
                <a14:useLocalDpi xmlns:a14="http://schemas.microsoft.com/office/drawing/2010/main" val="0"/>
              </a:ext>
            </a:extLst>
          </a:blip>
          <a:stretch>
            <a:fillRect/>
          </a:stretch>
        </p:blipFill>
        <p:spPr>
          <a:xfrm>
            <a:off x="0" y="668054"/>
            <a:ext cx="9906000" cy="6191250"/>
          </a:xfrm>
          <a:prstGeom prst="rect">
            <a:avLst/>
          </a:prstGeom>
        </p:spPr>
      </p:pic>
      <p:sp>
        <p:nvSpPr>
          <p:cNvPr id="8" name="Rectangle 7">
            <a:extLst>
              <a:ext uri="{FF2B5EF4-FFF2-40B4-BE49-F238E27FC236}">
                <a16:creationId xmlns:a16="http://schemas.microsoft.com/office/drawing/2014/main" id="{CC5E27B7-A290-3075-4738-02BA7838DE33}"/>
              </a:ext>
            </a:extLst>
          </p:cNvPr>
          <p:cNvSpPr>
            <a:spLocks noGrp="1" noRot="1" noMove="1" noResize="1" noEditPoints="1" noAdjustHandles="1" noChangeArrowheads="1" noChangeShapeType="1"/>
          </p:cNvSpPr>
          <p:nvPr userDrawn="1"/>
        </p:nvSpPr>
        <p:spPr>
          <a:xfrm>
            <a:off x="0" y="-7557"/>
            <a:ext cx="9906000" cy="6865557"/>
          </a:xfrm>
          <a:prstGeom prst="rect">
            <a:avLst/>
          </a:prstGeom>
          <a:gradFill flip="none" rotWithShape="1">
            <a:gsLst>
              <a:gs pos="0">
                <a:schemeClr val="bg2">
                  <a:lumMod val="20000"/>
                  <a:lumOff val="80000"/>
                </a:schemeClr>
              </a:gs>
              <a:gs pos="78000">
                <a:schemeClr val="bg1">
                  <a:lumMod val="65000"/>
                </a:schemeClr>
              </a:gs>
              <a:gs pos="100000">
                <a:schemeClr val="bg2">
                  <a:lumMod val="75000"/>
                  <a:alpha val="0"/>
                </a:schemeClr>
              </a:gs>
            </a:gsLst>
            <a:lin ang="8100000" scaled="0"/>
            <a:tileRect/>
          </a:gra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dirty="0"/>
          </a:p>
        </p:txBody>
      </p:sp>
      <p:pic>
        <p:nvPicPr>
          <p:cNvPr id="12" name="Picture 11" descr="A logo with colorful hexagons&#10;&#10;Description automatically generated">
            <a:extLst>
              <a:ext uri="{FF2B5EF4-FFF2-40B4-BE49-F238E27FC236}">
                <a16:creationId xmlns:a16="http://schemas.microsoft.com/office/drawing/2014/main" id="{2FA51CCF-2D53-EF13-306D-4BFE977A9946}"/>
              </a:ext>
            </a:extLst>
          </p:cNvPr>
          <p:cNvPicPr>
            <a:picLocks noGrp="1" noRot="1" noMove="1" noResize="1" noEditPoints="1" noAdjustHandles="1" noChangeArrowheads="1" noChangeShapeType="1" noCrop="1"/>
          </p:cNvPicPr>
          <p:nvPr userDrawn="1"/>
        </p:nvPicPr>
        <p:blipFill>
          <a:blip r:embed="rId13" cstate="print">
            <a:extLst>
              <a:ext uri="{28A0092B-C50C-407E-A947-70E740481C1C}">
                <a14:useLocalDpi xmlns:a14="http://schemas.microsoft.com/office/drawing/2010/main" val="0"/>
              </a:ext>
            </a:extLst>
          </a:blip>
          <a:stretch>
            <a:fillRect/>
          </a:stretch>
        </p:blipFill>
        <p:spPr>
          <a:xfrm>
            <a:off x="7588422" y="6997"/>
            <a:ext cx="2307611" cy="1127428"/>
          </a:xfrm>
          <a:prstGeom prst="rect">
            <a:avLst/>
          </a:prstGeom>
        </p:spPr>
      </p:pic>
      <p:sp>
        <p:nvSpPr>
          <p:cNvPr id="2" name="Title Placeholder 1">
            <a:extLst>
              <a:ext uri="{FF2B5EF4-FFF2-40B4-BE49-F238E27FC236}">
                <a16:creationId xmlns:a16="http://schemas.microsoft.com/office/drawing/2014/main" id="{1ED64D58-BBDF-4759-BE5B-8EA204922E53}"/>
              </a:ext>
            </a:extLst>
          </p:cNvPr>
          <p:cNvSpPr>
            <a:spLocks noGrp="1" noRot="1" noMove="1" noResize="1" noEditPoints="1" noAdjustHandles="1" noChangeArrowheads="1" noChangeShapeType="1"/>
          </p:cNvSpPr>
          <p:nvPr>
            <p:ph type="title"/>
          </p:nvPr>
        </p:nvSpPr>
        <p:spPr>
          <a:xfrm>
            <a:off x="681038" y="365126"/>
            <a:ext cx="8543925" cy="1325563"/>
          </a:xfrm>
          <a:prstGeom prst="rect">
            <a:avLst/>
          </a:prstGeom>
        </p:spPr>
        <p:txBody>
          <a:bodyPr vert="horz" lIns="91440" tIns="45720" rIns="91440" bIns="45720" rtlCol="0" anchor="ctr">
            <a:normAutofit/>
          </a:bodyPr>
          <a:lstStyle/>
          <a:p>
            <a:r>
              <a:rPr lang="en-GB"/>
              <a:t>Click to edit Master title style</a:t>
            </a:r>
            <a:endParaRPr lang="en-GB" dirty="0"/>
          </a:p>
        </p:txBody>
      </p:sp>
      <p:sp>
        <p:nvSpPr>
          <p:cNvPr id="3" name="Text Placeholder 2">
            <a:extLst>
              <a:ext uri="{FF2B5EF4-FFF2-40B4-BE49-F238E27FC236}">
                <a16:creationId xmlns:a16="http://schemas.microsoft.com/office/drawing/2014/main" id="{AE9D11DB-EB13-4462-86D8-7FC1412F97CB}"/>
              </a:ext>
            </a:extLst>
          </p:cNvPr>
          <p:cNvSpPr>
            <a:spLocks noGrp="1" noRot="1" noMove="1" noResize="1" noEditPoints="1" noAdjustHandles="1" noChangeArrowheads="1" noChangeShapeType="1"/>
          </p:cNvSpPr>
          <p:nvPr>
            <p:ph type="body" idx="1"/>
          </p:nvPr>
        </p:nvSpPr>
        <p:spPr>
          <a:xfrm>
            <a:off x="681038" y="1825625"/>
            <a:ext cx="8543925"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pic>
        <p:nvPicPr>
          <p:cNvPr id="11" name="Picture 10" descr="A bird on a tree branch&#10;&#10;Description automatically generated">
            <a:extLst>
              <a:ext uri="{FF2B5EF4-FFF2-40B4-BE49-F238E27FC236}">
                <a16:creationId xmlns:a16="http://schemas.microsoft.com/office/drawing/2014/main" id="{04446E65-6B17-A080-DDCA-0FEEF77D4DEF}"/>
              </a:ext>
            </a:extLst>
          </p:cNvPr>
          <p:cNvPicPr>
            <a:picLocks noGrp="1" noRot="1" noChangeAspect="1" noMove="1" noResize="1" noEditPoints="1" noAdjustHandles="1" noChangeArrowheads="1" noChangeShapeType="1" noCrop="1"/>
          </p:cNvPicPr>
          <p:nvPr userDrawn="1"/>
        </p:nvPicPr>
        <p:blipFill>
          <a:blip r:embed="rId14" cstate="print">
            <a:extLst>
              <a:ext uri="{28A0092B-C50C-407E-A947-70E740481C1C}">
                <a14:useLocalDpi xmlns:a14="http://schemas.microsoft.com/office/drawing/2010/main" val="0"/>
              </a:ext>
            </a:extLst>
          </a:blip>
          <a:stretch>
            <a:fillRect/>
          </a:stretch>
        </p:blipFill>
        <p:spPr>
          <a:xfrm>
            <a:off x="104132" y="117258"/>
            <a:ext cx="747512" cy="798664"/>
          </a:xfrm>
          <a:prstGeom prst="rect">
            <a:avLst/>
          </a:prstGeom>
        </p:spPr>
      </p:pic>
    </p:spTree>
    <p:extLst>
      <p:ext uri="{BB962C8B-B14F-4D97-AF65-F5344CB8AC3E}">
        <p14:creationId xmlns:p14="http://schemas.microsoft.com/office/powerpoint/2010/main" val="3311857835"/>
      </p:ext>
    </p:extLst>
  </p:cSld>
  <p:clrMap bg1="lt1" tx1="dk1" bg2="lt2" tx2="dk2" accent1="accent1" accent2="accent2" accent3="accent3" accent4="accent4" accent5="accent5" accent6="accent6" hlink="hlink" folHlink="folHlink"/>
  <p:sldLayoutIdLst>
    <p:sldLayoutId id="2147483711" r:id="rId1"/>
    <p:sldLayoutId id="2147483712" r:id="rId2"/>
    <p:sldLayoutId id="2147483713" r:id="rId3"/>
    <p:sldLayoutId id="2147483714" r:id="rId4"/>
    <p:sldLayoutId id="2147483715" r:id="rId5"/>
    <p:sldLayoutId id="2147483716" r:id="rId6"/>
    <p:sldLayoutId id="2147483717" r:id="rId7"/>
    <p:sldLayoutId id="2147483718" r:id="rId8"/>
    <p:sldLayoutId id="2147483719" r:id="rId9"/>
    <p:sldLayoutId id="2147483720" r:id="rId10"/>
  </p:sldLayoutIdLst>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xStyles>
    <p:titleStyle>
      <a:lvl1pPr algn="l" defTabSz="742950" rtl="0" eaLnBrk="1" latinLnBrk="0" hangingPunct="1">
        <a:lnSpc>
          <a:spcPct val="90000"/>
        </a:lnSpc>
        <a:spcBef>
          <a:spcPct val="0"/>
        </a:spcBef>
        <a:buNone/>
        <a:defRPr sz="3575" kern="1200">
          <a:solidFill>
            <a:schemeClr val="tx1"/>
          </a:solidFill>
          <a:latin typeface="Poppins" panose="00000500000000000000" pitchFamily="2" charset="0"/>
          <a:ea typeface="+mj-ea"/>
          <a:cs typeface="Poppins" panose="00000500000000000000" pitchFamily="2" charset="0"/>
        </a:defRPr>
      </a:lvl1pPr>
    </p:titleStyle>
    <p:bodyStyle>
      <a:lvl1pPr marL="185738" indent="-185738" algn="l" defTabSz="742950" rtl="0" eaLnBrk="1" latinLnBrk="0" hangingPunct="1">
        <a:lnSpc>
          <a:spcPct val="90000"/>
        </a:lnSpc>
        <a:spcBef>
          <a:spcPts val="813"/>
        </a:spcBef>
        <a:buFont typeface="Arial" panose="020B0604020202020204" pitchFamily="34" charset="0"/>
        <a:buChar char="•"/>
        <a:defRPr sz="2275" kern="1200">
          <a:solidFill>
            <a:schemeClr val="tx1"/>
          </a:solidFill>
          <a:latin typeface="Poppins" panose="00000500000000000000" pitchFamily="2" charset="0"/>
          <a:ea typeface="+mn-ea"/>
          <a:cs typeface="Poppins" panose="00000500000000000000" pitchFamily="2" charset="0"/>
        </a:defRPr>
      </a:lvl1pPr>
      <a:lvl2pPr marL="557213" indent="-185738" algn="l" defTabSz="742950" rtl="0" eaLnBrk="1" latinLnBrk="0" hangingPunct="1">
        <a:lnSpc>
          <a:spcPct val="90000"/>
        </a:lnSpc>
        <a:spcBef>
          <a:spcPts val="406"/>
        </a:spcBef>
        <a:buFont typeface="Arial" panose="020B0604020202020204" pitchFamily="34" charset="0"/>
        <a:buChar char="•"/>
        <a:defRPr sz="1950" kern="1200">
          <a:solidFill>
            <a:schemeClr val="tx1"/>
          </a:solidFill>
          <a:latin typeface="Poppins" panose="00000500000000000000" pitchFamily="2" charset="0"/>
          <a:ea typeface="+mn-ea"/>
          <a:cs typeface="Poppins" panose="00000500000000000000" pitchFamily="2" charset="0"/>
        </a:defRPr>
      </a:lvl2pPr>
      <a:lvl3pPr marL="928688" indent="-185738" algn="l" defTabSz="742950" rtl="0" eaLnBrk="1" latinLnBrk="0" hangingPunct="1">
        <a:lnSpc>
          <a:spcPct val="90000"/>
        </a:lnSpc>
        <a:spcBef>
          <a:spcPts val="406"/>
        </a:spcBef>
        <a:buFont typeface="Arial" panose="020B0604020202020204" pitchFamily="34" charset="0"/>
        <a:buChar char="•"/>
        <a:defRPr sz="1625" kern="1200">
          <a:solidFill>
            <a:schemeClr val="tx1"/>
          </a:solidFill>
          <a:latin typeface="Poppins" panose="00000500000000000000" pitchFamily="2" charset="0"/>
          <a:ea typeface="+mn-ea"/>
          <a:cs typeface="Poppins" panose="00000500000000000000" pitchFamily="2" charset="0"/>
        </a:defRPr>
      </a:lvl3pPr>
      <a:lvl4pPr marL="1300163" indent="-185738" algn="l" defTabSz="742950" rtl="0" eaLnBrk="1" latinLnBrk="0" hangingPunct="1">
        <a:lnSpc>
          <a:spcPct val="90000"/>
        </a:lnSpc>
        <a:spcBef>
          <a:spcPts val="406"/>
        </a:spcBef>
        <a:buFont typeface="Arial" panose="020B0604020202020204" pitchFamily="34" charset="0"/>
        <a:buChar char="•"/>
        <a:defRPr sz="1463" kern="1200">
          <a:solidFill>
            <a:schemeClr val="tx1"/>
          </a:solidFill>
          <a:latin typeface="Poppins" panose="00000500000000000000" pitchFamily="2" charset="0"/>
          <a:ea typeface="+mn-ea"/>
          <a:cs typeface="Poppins" panose="00000500000000000000" pitchFamily="2" charset="0"/>
        </a:defRPr>
      </a:lvl4pPr>
      <a:lvl5pPr marL="1671638" indent="-185738" algn="l" defTabSz="742950" rtl="0" eaLnBrk="1" latinLnBrk="0" hangingPunct="1">
        <a:lnSpc>
          <a:spcPct val="90000"/>
        </a:lnSpc>
        <a:spcBef>
          <a:spcPts val="406"/>
        </a:spcBef>
        <a:buFont typeface="Arial" panose="020B0604020202020204" pitchFamily="34" charset="0"/>
        <a:buChar char="•"/>
        <a:defRPr sz="1463" kern="1200">
          <a:solidFill>
            <a:schemeClr val="tx1"/>
          </a:solidFill>
          <a:latin typeface="Poppins" panose="00000500000000000000" pitchFamily="2" charset="0"/>
          <a:ea typeface="+mn-ea"/>
          <a:cs typeface="Poppins" panose="00000500000000000000" pitchFamily="2" charset="0"/>
        </a:defRPr>
      </a:lvl5pPr>
      <a:lvl6pPr marL="2043113" indent="-185738" algn="l" defTabSz="742950" rtl="0" eaLnBrk="1" latinLnBrk="0" hangingPunct="1">
        <a:lnSpc>
          <a:spcPct val="90000"/>
        </a:lnSpc>
        <a:spcBef>
          <a:spcPts val="406"/>
        </a:spcBef>
        <a:buFont typeface="Arial" panose="020B0604020202020204" pitchFamily="34" charset="0"/>
        <a:buChar char="•"/>
        <a:defRPr sz="1463" kern="1200">
          <a:solidFill>
            <a:schemeClr val="tx1"/>
          </a:solidFill>
          <a:latin typeface="+mn-lt"/>
          <a:ea typeface="+mn-ea"/>
          <a:cs typeface="+mn-cs"/>
        </a:defRPr>
      </a:lvl6pPr>
      <a:lvl7pPr marL="2414588" indent="-185738" algn="l" defTabSz="742950" rtl="0" eaLnBrk="1" latinLnBrk="0" hangingPunct="1">
        <a:lnSpc>
          <a:spcPct val="90000"/>
        </a:lnSpc>
        <a:spcBef>
          <a:spcPts val="406"/>
        </a:spcBef>
        <a:buFont typeface="Arial" panose="020B0604020202020204" pitchFamily="34" charset="0"/>
        <a:buChar char="•"/>
        <a:defRPr sz="1463" kern="1200">
          <a:solidFill>
            <a:schemeClr val="tx1"/>
          </a:solidFill>
          <a:latin typeface="+mn-lt"/>
          <a:ea typeface="+mn-ea"/>
          <a:cs typeface="+mn-cs"/>
        </a:defRPr>
      </a:lvl7pPr>
      <a:lvl8pPr marL="2786063" indent="-185738" algn="l" defTabSz="742950" rtl="0" eaLnBrk="1" latinLnBrk="0" hangingPunct="1">
        <a:lnSpc>
          <a:spcPct val="90000"/>
        </a:lnSpc>
        <a:spcBef>
          <a:spcPts val="406"/>
        </a:spcBef>
        <a:buFont typeface="Arial" panose="020B0604020202020204" pitchFamily="34" charset="0"/>
        <a:buChar char="•"/>
        <a:defRPr sz="1463" kern="1200">
          <a:solidFill>
            <a:schemeClr val="tx1"/>
          </a:solidFill>
          <a:latin typeface="+mn-lt"/>
          <a:ea typeface="+mn-ea"/>
          <a:cs typeface="+mn-cs"/>
        </a:defRPr>
      </a:lvl8pPr>
      <a:lvl9pPr marL="3157538" indent="-185738" algn="l" defTabSz="742950" rtl="0" eaLnBrk="1" latinLnBrk="0" hangingPunct="1">
        <a:lnSpc>
          <a:spcPct val="90000"/>
        </a:lnSpc>
        <a:spcBef>
          <a:spcPts val="406"/>
        </a:spcBef>
        <a:buFont typeface="Arial" panose="020B0604020202020204" pitchFamily="34" charset="0"/>
        <a:buChar char="•"/>
        <a:defRPr sz="1463" kern="1200">
          <a:solidFill>
            <a:schemeClr val="tx1"/>
          </a:solidFill>
          <a:latin typeface="+mn-lt"/>
          <a:ea typeface="+mn-ea"/>
          <a:cs typeface="+mn-cs"/>
        </a:defRPr>
      </a:lvl9pPr>
    </p:bodyStyle>
    <p:otherStyle>
      <a:defPPr>
        <a:defRPr lang="en-US"/>
      </a:defPPr>
      <a:lvl1pPr marL="0" algn="l" defTabSz="742950" rtl="0" eaLnBrk="1" latinLnBrk="0" hangingPunct="1">
        <a:defRPr sz="1463" kern="1200">
          <a:solidFill>
            <a:schemeClr val="tx1"/>
          </a:solidFill>
          <a:latin typeface="+mn-lt"/>
          <a:ea typeface="+mn-ea"/>
          <a:cs typeface="+mn-cs"/>
        </a:defRPr>
      </a:lvl1pPr>
      <a:lvl2pPr marL="371475" algn="l" defTabSz="742950" rtl="0" eaLnBrk="1" latinLnBrk="0" hangingPunct="1">
        <a:defRPr sz="1463" kern="1200">
          <a:solidFill>
            <a:schemeClr val="tx1"/>
          </a:solidFill>
          <a:latin typeface="+mn-lt"/>
          <a:ea typeface="+mn-ea"/>
          <a:cs typeface="+mn-cs"/>
        </a:defRPr>
      </a:lvl2pPr>
      <a:lvl3pPr marL="742950" algn="l" defTabSz="742950" rtl="0" eaLnBrk="1" latinLnBrk="0" hangingPunct="1">
        <a:defRPr sz="1463" kern="1200">
          <a:solidFill>
            <a:schemeClr val="tx1"/>
          </a:solidFill>
          <a:latin typeface="+mn-lt"/>
          <a:ea typeface="+mn-ea"/>
          <a:cs typeface="+mn-cs"/>
        </a:defRPr>
      </a:lvl3pPr>
      <a:lvl4pPr marL="1114425" algn="l" defTabSz="742950" rtl="0" eaLnBrk="1" latinLnBrk="0" hangingPunct="1">
        <a:defRPr sz="1463" kern="1200">
          <a:solidFill>
            <a:schemeClr val="tx1"/>
          </a:solidFill>
          <a:latin typeface="+mn-lt"/>
          <a:ea typeface="+mn-ea"/>
          <a:cs typeface="+mn-cs"/>
        </a:defRPr>
      </a:lvl4pPr>
      <a:lvl5pPr marL="1485900" algn="l" defTabSz="742950" rtl="0" eaLnBrk="1" latinLnBrk="0" hangingPunct="1">
        <a:defRPr sz="1463" kern="1200">
          <a:solidFill>
            <a:schemeClr val="tx1"/>
          </a:solidFill>
          <a:latin typeface="+mn-lt"/>
          <a:ea typeface="+mn-ea"/>
          <a:cs typeface="+mn-cs"/>
        </a:defRPr>
      </a:lvl5pPr>
      <a:lvl6pPr marL="1857375" algn="l" defTabSz="742950" rtl="0" eaLnBrk="1" latinLnBrk="0" hangingPunct="1">
        <a:defRPr sz="1463" kern="1200">
          <a:solidFill>
            <a:schemeClr val="tx1"/>
          </a:solidFill>
          <a:latin typeface="+mn-lt"/>
          <a:ea typeface="+mn-ea"/>
          <a:cs typeface="+mn-cs"/>
        </a:defRPr>
      </a:lvl6pPr>
      <a:lvl7pPr marL="2228850" algn="l" defTabSz="742950" rtl="0" eaLnBrk="1" latinLnBrk="0" hangingPunct="1">
        <a:defRPr sz="1463" kern="1200">
          <a:solidFill>
            <a:schemeClr val="tx1"/>
          </a:solidFill>
          <a:latin typeface="+mn-lt"/>
          <a:ea typeface="+mn-ea"/>
          <a:cs typeface="+mn-cs"/>
        </a:defRPr>
      </a:lvl7pPr>
      <a:lvl8pPr marL="2600325" algn="l" defTabSz="742950" rtl="0" eaLnBrk="1" latinLnBrk="0" hangingPunct="1">
        <a:defRPr sz="1463" kern="1200">
          <a:solidFill>
            <a:schemeClr val="tx1"/>
          </a:solidFill>
          <a:latin typeface="+mn-lt"/>
          <a:ea typeface="+mn-ea"/>
          <a:cs typeface="+mn-cs"/>
        </a:defRPr>
      </a:lvl8pPr>
      <a:lvl9pPr marL="2971800" algn="l" defTabSz="742950" rtl="0" eaLnBrk="1" latinLnBrk="0" hangingPunct="1">
        <a:defRPr sz="1463"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xml"/><Relationship Id="rId1" Type="http://schemas.openxmlformats.org/officeDocument/2006/relationships/slideLayout" Target="../slideLayouts/slideLayout6.xml"/><Relationship Id="rId5" Type="http://schemas.openxmlformats.org/officeDocument/2006/relationships/image" Target="../media/image6.png"/><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notesSlide" Target="../notesSlides/notesSlide2.xml"/><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notesSlide" Target="../notesSlides/notesSlide3.xml"/><Relationship Id="rId1" Type="http://schemas.openxmlformats.org/officeDocument/2006/relationships/slideLayout" Target="../slideLayouts/slideLayout6.xml"/><Relationship Id="rId4" Type="http://schemas.openxmlformats.org/officeDocument/2006/relationships/image" Target="../media/image10.png"/></Relationships>
</file>

<file path=ppt/slides/_rels/slide6.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2.png"/><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png"/><Relationship Id="rId1" Type="http://schemas.openxmlformats.org/officeDocument/2006/relationships/slideLayout" Target="../slideLayouts/slideLayout6.xml"/><Relationship Id="rId5" Type="http://schemas.openxmlformats.org/officeDocument/2006/relationships/image" Target="../media/image19.png"/><Relationship Id="rId4" Type="http://schemas.openxmlformats.org/officeDocument/2006/relationships/image" Target="../media/image18.png"/></Relationships>
</file>

<file path=ppt/slides/_rels/slide10.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png"/><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4.xml"/><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2" Type="http://schemas.openxmlformats.org/officeDocument/2006/relationships/hyperlink" Target="mailto:admin@bridlewood.swindon.sch.uk" TargetMode="External"/><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3" Type="http://schemas.openxmlformats.org/officeDocument/2006/relationships/customXml" Target="../ink/ink1.xml"/><Relationship Id="rId2" Type="http://schemas.openxmlformats.org/officeDocument/2006/relationships/notesSlide" Target="../notesSlides/notesSlide5.xml"/><Relationship Id="rId1" Type="http://schemas.openxmlformats.org/officeDocument/2006/relationships/slideLayout" Target="../slideLayouts/slideLayout6.xml"/><Relationship Id="rId5" Type="http://schemas.openxmlformats.org/officeDocument/2006/relationships/image" Target="../media/image26.png"/><Relationship Id="rId4" Type="http://schemas.openxmlformats.org/officeDocument/2006/relationships/image" Target="../media/image28.png"/></Relationships>
</file>

<file path=ppt/slides/_rels/slide18.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6.xml"/><Relationship Id="rId1" Type="http://schemas.openxmlformats.org/officeDocument/2006/relationships/slideLayout" Target="../slideLayouts/slideLayout6.xml"/><Relationship Id="rId4" Type="http://schemas.openxmlformats.org/officeDocument/2006/relationships/image" Target="../media/image29.png"/></Relationships>
</file>

<file path=ppt/slides/_rels/slide19.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7.xml"/><Relationship Id="rId1" Type="http://schemas.openxmlformats.org/officeDocument/2006/relationships/slideLayout" Target="../slideLayouts/slideLayout6.xml"/></Relationships>
</file>

<file path=ppt/slides/_rels/slide20.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6.xml"/></Relationships>
</file>

<file path=ppt/slides/_rels/slide21.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a:extLst>
              <a:ext uri="{FF2B5EF4-FFF2-40B4-BE49-F238E27FC236}">
                <a16:creationId xmlns:a16="http://schemas.microsoft.com/office/drawing/2014/main" id="{9AEB6833-E079-4EAF-8F3E-CC1AF32AFBAF}"/>
              </a:ext>
            </a:extLst>
          </p:cNvPr>
          <p:cNvSpPr txBox="1"/>
          <p:nvPr/>
        </p:nvSpPr>
        <p:spPr>
          <a:xfrm>
            <a:off x="3383397" y="3777992"/>
            <a:ext cx="3728883" cy="1938992"/>
          </a:xfrm>
          <a:prstGeom prst="rect">
            <a:avLst/>
          </a:prstGeom>
          <a:solidFill>
            <a:srgbClr val="FFFF00"/>
          </a:solidFill>
        </p:spPr>
        <p:txBody>
          <a:bodyPr wrap="square" rtlCol="0">
            <a:spAutoFit/>
          </a:bodyPr>
          <a:lstStyle/>
          <a:p>
            <a:endParaRPr lang="en-GB" dirty="0"/>
          </a:p>
        </p:txBody>
      </p:sp>
      <p:sp>
        <p:nvSpPr>
          <p:cNvPr id="2" name="TextBox 1">
            <a:extLst>
              <a:ext uri="{FF2B5EF4-FFF2-40B4-BE49-F238E27FC236}">
                <a16:creationId xmlns:a16="http://schemas.microsoft.com/office/drawing/2014/main" id="{DBB8A81E-6731-44F9-BBA1-EEE7730BBFFE}"/>
              </a:ext>
            </a:extLst>
          </p:cNvPr>
          <p:cNvSpPr txBox="1"/>
          <p:nvPr/>
        </p:nvSpPr>
        <p:spPr>
          <a:xfrm>
            <a:off x="1224116" y="1637071"/>
            <a:ext cx="7683910" cy="1991032"/>
          </a:xfrm>
          <a:prstGeom prst="rect">
            <a:avLst/>
          </a:prstGeom>
          <a:solidFill>
            <a:schemeClr val="bg1"/>
          </a:solidFill>
        </p:spPr>
        <p:txBody>
          <a:bodyPr wrap="square" rtlCol="0">
            <a:spAutoFit/>
          </a:bodyPr>
          <a:lstStyle/>
          <a:p>
            <a:endParaRPr lang="en-GB" dirty="0"/>
          </a:p>
        </p:txBody>
      </p:sp>
      <p:sp>
        <p:nvSpPr>
          <p:cNvPr id="5" name="TextBox 4">
            <a:extLst>
              <a:ext uri="{FF2B5EF4-FFF2-40B4-BE49-F238E27FC236}">
                <a16:creationId xmlns:a16="http://schemas.microsoft.com/office/drawing/2014/main" id="{8FC885B1-38DF-48E3-8EC7-2C0456DE829A}"/>
              </a:ext>
            </a:extLst>
          </p:cNvPr>
          <p:cNvSpPr txBox="1"/>
          <p:nvPr/>
        </p:nvSpPr>
        <p:spPr>
          <a:xfrm>
            <a:off x="3610641" y="3962658"/>
            <a:ext cx="3999527" cy="1200329"/>
          </a:xfrm>
          <a:prstGeom prst="rect">
            <a:avLst/>
          </a:prstGeom>
          <a:noFill/>
        </p:spPr>
        <p:txBody>
          <a:bodyPr wrap="square">
            <a:spAutoFit/>
          </a:bodyPr>
          <a:lstStyle/>
          <a:p>
            <a:r>
              <a:rPr lang="en-GB" sz="2400" dirty="0"/>
              <a:t>Miss Sykes</a:t>
            </a:r>
          </a:p>
          <a:p>
            <a:r>
              <a:rPr lang="en-GB" sz="2400" dirty="0"/>
              <a:t>Mrs Smedley</a:t>
            </a:r>
          </a:p>
          <a:p>
            <a:r>
              <a:rPr lang="en-GB" sz="2400" dirty="0"/>
              <a:t>Mr Williams</a:t>
            </a:r>
          </a:p>
        </p:txBody>
      </p:sp>
      <p:sp>
        <p:nvSpPr>
          <p:cNvPr id="6" name="TextBox 5">
            <a:extLst>
              <a:ext uri="{FF2B5EF4-FFF2-40B4-BE49-F238E27FC236}">
                <a16:creationId xmlns:a16="http://schemas.microsoft.com/office/drawing/2014/main" id="{6C18633D-6E71-450C-B9A1-45432D2EAE58}"/>
              </a:ext>
            </a:extLst>
          </p:cNvPr>
          <p:cNvSpPr txBox="1"/>
          <p:nvPr/>
        </p:nvSpPr>
        <p:spPr>
          <a:xfrm>
            <a:off x="1383634" y="1760940"/>
            <a:ext cx="7298971" cy="1754326"/>
          </a:xfrm>
          <a:prstGeom prst="rect">
            <a:avLst/>
          </a:prstGeom>
          <a:noFill/>
        </p:spPr>
        <p:txBody>
          <a:bodyPr wrap="square">
            <a:spAutoFit/>
          </a:bodyPr>
          <a:lstStyle/>
          <a:p>
            <a:pPr algn="ctr"/>
            <a:r>
              <a:rPr lang="en-GB" sz="5400" dirty="0">
                <a:solidFill>
                  <a:srgbClr val="060809"/>
                </a:solidFill>
              </a:rPr>
              <a:t>Welcome to Elm Class</a:t>
            </a:r>
          </a:p>
          <a:p>
            <a:pPr algn="ctr"/>
            <a:r>
              <a:rPr lang="en-GB" sz="5400" dirty="0">
                <a:solidFill>
                  <a:srgbClr val="060809"/>
                </a:solidFill>
              </a:rPr>
              <a:t>Year 3</a:t>
            </a:r>
          </a:p>
        </p:txBody>
      </p:sp>
    </p:spTree>
    <p:extLst>
      <p:ext uri="{BB962C8B-B14F-4D97-AF65-F5344CB8AC3E}">
        <p14:creationId xmlns:p14="http://schemas.microsoft.com/office/powerpoint/2010/main" val="88068685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D6A9AC84-E6A5-4708-A81A-B521989BAC6B}"/>
              </a:ext>
            </a:extLst>
          </p:cNvPr>
          <p:cNvSpPr txBox="1"/>
          <p:nvPr/>
        </p:nvSpPr>
        <p:spPr>
          <a:xfrm>
            <a:off x="639454" y="696414"/>
            <a:ext cx="8627092" cy="6186309"/>
          </a:xfrm>
          <a:prstGeom prst="rect">
            <a:avLst/>
          </a:prstGeom>
          <a:noFill/>
        </p:spPr>
        <p:txBody>
          <a:bodyPr wrap="square">
            <a:spAutoFit/>
          </a:bodyPr>
          <a:lstStyle/>
          <a:p>
            <a:pPr marL="0" indent="0" algn="ctr">
              <a:buFontTx/>
              <a:buNone/>
            </a:pPr>
            <a:r>
              <a:rPr lang="en-GB" sz="2200" kern="0" dirty="0"/>
              <a:t>We have ambitious targets in order to continuously improve. </a:t>
            </a:r>
          </a:p>
          <a:p>
            <a:pPr marL="0" indent="0" algn="ctr">
              <a:buFontTx/>
              <a:buNone/>
            </a:pPr>
            <a:r>
              <a:rPr lang="en-GB" sz="2200" kern="0" dirty="0"/>
              <a:t>Our main school development priorities for this academic year:</a:t>
            </a:r>
          </a:p>
          <a:p>
            <a:pPr marL="0" indent="0" algn="ctr">
              <a:buFontTx/>
              <a:buNone/>
            </a:pPr>
            <a:endParaRPr lang="en-GB" sz="2200" kern="0" dirty="0"/>
          </a:p>
          <a:p>
            <a:pPr marL="0" indent="0">
              <a:buFontTx/>
              <a:buNone/>
            </a:pPr>
            <a:endParaRPr lang="en-GB" sz="2200" kern="0" dirty="0"/>
          </a:p>
          <a:p>
            <a:pPr marL="0" indent="0">
              <a:buNone/>
            </a:pPr>
            <a:endParaRPr lang="en-GB" sz="2200" kern="0" dirty="0"/>
          </a:p>
          <a:p>
            <a:pPr marL="0" indent="0">
              <a:buFontTx/>
              <a:buNone/>
            </a:pPr>
            <a:endParaRPr lang="en-US" sz="2200" kern="0" dirty="0"/>
          </a:p>
          <a:p>
            <a:pPr marL="0" indent="0">
              <a:buFontTx/>
              <a:buNone/>
            </a:pPr>
            <a:endParaRPr lang="en-US" sz="2200" kern="0" dirty="0"/>
          </a:p>
          <a:p>
            <a:pPr marL="0" indent="0">
              <a:buFontTx/>
              <a:buNone/>
            </a:pPr>
            <a:endParaRPr lang="en-US" sz="2200" kern="0" dirty="0"/>
          </a:p>
          <a:p>
            <a:pPr marL="0" indent="0">
              <a:buFontTx/>
              <a:buNone/>
            </a:pPr>
            <a:endParaRPr lang="en-US" sz="2200" kern="0" dirty="0"/>
          </a:p>
          <a:p>
            <a:pPr marL="0" indent="0">
              <a:buFontTx/>
              <a:buNone/>
            </a:pPr>
            <a:endParaRPr lang="en-US" sz="2200" kern="0" dirty="0"/>
          </a:p>
          <a:p>
            <a:pPr marL="0" indent="0">
              <a:buFontTx/>
              <a:buNone/>
            </a:pPr>
            <a:endParaRPr lang="en-US" sz="2200" kern="0" dirty="0"/>
          </a:p>
          <a:p>
            <a:pPr marL="0" indent="0" algn="ctr">
              <a:buFontTx/>
              <a:buNone/>
            </a:pPr>
            <a:endParaRPr lang="en-US" sz="2200" i="1" kern="0" dirty="0"/>
          </a:p>
          <a:p>
            <a:pPr marL="0" indent="0" algn="ctr">
              <a:buFontTx/>
              <a:buNone/>
            </a:pPr>
            <a:endParaRPr lang="en-US" sz="2200" i="1" kern="0" dirty="0"/>
          </a:p>
          <a:p>
            <a:pPr marL="0" indent="0" algn="ctr">
              <a:buFontTx/>
              <a:buNone/>
            </a:pPr>
            <a:endParaRPr lang="en-US" sz="2200" i="1" kern="0" dirty="0"/>
          </a:p>
          <a:p>
            <a:pPr marL="0" indent="0" algn="ctr">
              <a:buFontTx/>
              <a:buNone/>
            </a:pPr>
            <a:endParaRPr lang="en-US" sz="2200" i="1" kern="0" dirty="0"/>
          </a:p>
          <a:p>
            <a:pPr marL="0" indent="0" algn="ctr">
              <a:buFontTx/>
              <a:buNone/>
            </a:pPr>
            <a:endParaRPr lang="en-US" sz="2200" i="1" kern="0" dirty="0"/>
          </a:p>
          <a:p>
            <a:pPr marL="0" indent="0" algn="ctr">
              <a:buFontTx/>
              <a:buNone/>
            </a:pPr>
            <a:r>
              <a:rPr lang="en-US" sz="2200" i="1" kern="0" dirty="0"/>
              <a:t>The full School Development Plan for 2026-27 will be available on the school website shortly</a:t>
            </a:r>
            <a:r>
              <a:rPr lang="en-US" sz="2200" kern="0" dirty="0"/>
              <a:t>.</a:t>
            </a:r>
            <a:endParaRPr lang="en-GB" sz="2200" kern="0" dirty="0"/>
          </a:p>
        </p:txBody>
      </p:sp>
      <p:sp>
        <p:nvSpPr>
          <p:cNvPr id="4" name="TextBox 3">
            <a:extLst>
              <a:ext uri="{FF2B5EF4-FFF2-40B4-BE49-F238E27FC236}">
                <a16:creationId xmlns:a16="http://schemas.microsoft.com/office/drawing/2014/main" id="{61E08B78-F500-46DF-8F5A-7B28959235F8}"/>
              </a:ext>
            </a:extLst>
          </p:cNvPr>
          <p:cNvSpPr txBox="1"/>
          <p:nvPr/>
        </p:nvSpPr>
        <p:spPr>
          <a:xfrm>
            <a:off x="1354120" y="111639"/>
            <a:ext cx="6273800" cy="584775"/>
          </a:xfrm>
          <a:prstGeom prst="rect">
            <a:avLst/>
          </a:prstGeom>
          <a:noFill/>
        </p:spPr>
        <p:txBody>
          <a:bodyPr wrap="square">
            <a:spAutoFit/>
          </a:bodyPr>
          <a:lstStyle/>
          <a:p>
            <a:r>
              <a:rPr lang="en-GB" sz="3200" dirty="0"/>
              <a:t>Whole School Priorities 2026 - 27</a:t>
            </a:r>
          </a:p>
        </p:txBody>
      </p:sp>
      <p:pic>
        <p:nvPicPr>
          <p:cNvPr id="6" name="Picture 5">
            <a:extLst>
              <a:ext uri="{FF2B5EF4-FFF2-40B4-BE49-F238E27FC236}">
                <a16:creationId xmlns:a16="http://schemas.microsoft.com/office/drawing/2014/main" id="{B31D6A36-75DE-4D8F-AE85-E7E444058BAE}"/>
              </a:ext>
            </a:extLst>
          </p:cNvPr>
          <p:cNvPicPr>
            <a:picLocks noChangeAspect="1"/>
          </p:cNvPicPr>
          <p:nvPr/>
        </p:nvPicPr>
        <p:blipFill>
          <a:blip r:embed="rId3"/>
          <a:stretch>
            <a:fillRect/>
          </a:stretch>
        </p:blipFill>
        <p:spPr>
          <a:xfrm>
            <a:off x="1746716" y="1438572"/>
            <a:ext cx="6906589" cy="1143160"/>
          </a:xfrm>
          <a:prstGeom prst="rect">
            <a:avLst/>
          </a:prstGeom>
        </p:spPr>
      </p:pic>
      <p:pic>
        <p:nvPicPr>
          <p:cNvPr id="10" name="Picture 9">
            <a:extLst>
              <a:ext uri="{FF2B5EF4-FFF2-40B4-BE49-F238E27FC236}">
                <a16:creationId xmlns:a16="http://schemas.microsoft.com/office/drawing/2014/main" id="{EFB5744A-2C94-4D4F-9AA4-472FA2AB66B2}"/>
              </a:ext>
            </a:extLst>
          </p:cNvPr>
          <p:cNvPicPr>
            <a:picLocks noChangeAspect="1"/>
          </p:cNvPicPr>
          <p:nvPr/>
        </p:nvPicPr>
        <p:blipFill>
          <a:blip r:embed="rId4"/>
          <a:stretch>
            <a:fillRect/>
          </a:stretch>
        </p:blipFill>
        <p:spPr>
          <a:xfrm>
            <a:off x="1746716" y="2581732"/>
            <a:ext cx="6906589" cy="1829055"/>
          </a:xfrm>
          <a:prstGeom prst="rect">
            <a:avLst/>
          </a:prstGeom>
        </p:spPr>
      </p:pic>
      <p:pic>
        <p:nvPicPr>
          <p:cNvPr id="12" name="Picture 11">
            <a:extLst>
              <a:ext uri="{FF2B5EF4-FFF2-40B4-BE49-F238E27FC236}">
                <a16:creationId xmlns:a16="http://schemas.microsoft.com/office/drawing/2014/main" id="{C9D61177-66DA-499C-8958-007E983D0B7C}"/>
              </a:ext>
            </a:extLst>
          </p:cNvPr>
          <p:cNvPicPr>
            <a:picLocks noChangeAspect="1"/>
          </p:cNvPicPr>
          <p:nvPr/>
        </p:nvPicPr>
        <p:blipFill>
          <a:blip r:embed="rId5"/>
          <a:stretch>
            <a:fillRect/>
          </a:stretch>
        </p:blipFill>
        <p:spPr>
          <a:xfrm>
            <a:off x="1746716" y="4410787"/>
            <a:ext cx="6906589" cy="1448002"/>
          </a:xfrm>
          <a:prstGeom prst="rect">
            <a:avLst/>
          </a:prstGeom>
        </p:spPr>
      </p:pic>
    </p:spTree>
    <p:extLst>
      <p:ext uri="{BB962C8B-B14F-4D97-AF65-F5344CB8AC3E}">
        <p14:creationId xmlns:p14="http://schemas.microsoft.com/office/powerpoint/2010/main" val="21145574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A66D09B9-D70D-46C7-8FED-02BACEC3EB7B}"/>
              </a:ext>
            </a:extLst>
          </p:cNvPr>
          <p:cNvSpPr txBox="1"/>
          <p:nvPr/>
        </p:nvSpPr>
        <p:spPr>
          <a:xfrm>
            <a:off x="560439" y="1765227"/>
            <a:ext cx="8849032" cy="4414347"/>
          </a:xfrm>
          <a:prstGeom prst="rect">
            <a:avLst/>
          </a:prstGeom>
          <a:solidFill>
            <a:schemeClr val="bg1"/>
          </a:solidFill>
        </p:spPr>
        <p:txBody>
          <a:bodyPr wrap="square" rtlCol="0">
            <a:spAutoFit/>
          </a:bodyPr>
          <a:lstStyle/>
          <a:p>
            <a:endParaRPr lang="en-GB" dirty="0"/>
          </a:p>
        </p:txBody>
      </p:sp>
      <p:sp>
        <p:nvSpPr>
          <p:cNvPr id="4" name="TextBox 3">
            <a:extLst>
              <a:ext uri="{FF2B5EF4-FFF2-40B4-BE49-F238E27FC236}">
                <a16:creationId xmlns:a16="http://schemas.microsoft.com/office/drawing/2014/main" id="{999217DF-73E7-4F5B-A746-AB55850B62CA}"/>
              </a:ext>
            </a:extLst>
          </p:cNvPr>
          <p:cNvSpPr txBox="1"/>
          <p:nvPr/>
        </p:nvSpPr>
        <p:spPr>
          <a:xfrm>
            <a:off x="821871" y="1128611"/>
            <a:ext cx="4963884" cy="523220"/>
          </a:xfrm>
          <a:prstGeom prst="rect">
            <a:avLst/>
          </a:prstGeom>
          <a:noFill/>
        </p:spPr>
        <p:txBody>
          <a:bodyPr wrap="square">
            <a:spAutoFit/>
          </a:bodyPr>
          <a:lstStyle/>
          <a:p>
            <a:r>
              <a:rPr lang="en-GB" sz="2800" dirty="0"/>
              <a:t>PE:</a:t>
            </a:r>
          </a:p>
        </p:txBody>
      </p:sp>
      <p:sp>
        <p:nvSpPr>
          <p:cNvPr id="7" name="TextBox 6">
            <a:extLst>
              <a:ext uri="{FF2B5EF4-FFF2-40B4-BE49-F238E27FC236}">
                <a16:creationId xmlns:a16="http://schemas.microsoft.com/office/drawing/2014/main" id="{C7913E87-A827-4A06-A7A4-467BC950D827}"/>
              </a:ext>
            </a:extLst>
          </p:cNvPr>
          <p:cNvSpPr txBox="1"/>
          <p:nvPr/>
        </p:nvSpPr>
        <p:spPr>
          <a:xfrm>
            <a:off x="853826" y="1990319"/>
            <a:ext cx="8262257" cy="3964162"/>
          </a:xfrm>
          <a:prstGeom prst="rect">
            <a:avLst/>
          </a:prstGeom>
          <a:noFill/>
        </p:spPr>
        <p:txBody>
          <a:bodyPr wrap="square">
            <a:spAutoFit/>
          </a:bodyPr>
          <a:lstStyle/>
          <a:p>
            <a:pPr marL="685800" lvl="1" indent="-228600">
              <a:lnSpc>
                <a:spcPct val="90000"/>
              </a:lnSpc>
              <a:spcBef>
                <a:spcPts val="1000"/>
              </a:spcBef>
              <a:buFont typeface="Arial" panose="020B0604020202020204" pitchFamily="34" charset="0"/>
              <a:buChar char="•"/>
              <a:defRPr/>
            </a:pPr>
            <a:r>
              <a:rPr lang="en-GB" sz="2800" dirty="0">
                <a:solidFill>
                  <a:srgbClr val="FF0000"/>
                </a:solidFill>
                <a:latin typeface="Calibri" panose="020F0502020204030204"/>
              </a:rPr>
              <a:t>Tuesday</a:t>
            </a:r>
            <a:r>
              <a:rPr kumimoji="0" lang="en-GB" sz="2800" b="0" i="0" u="none" strike="noStrike" kern="1200" cap="none" spc="0" normalizeH="0" baseline="0" noProof="0" dirty="0">
                <a:ln>
                  <a:noFill/>
                </a:ln>
                <a:solidFill>
                  <a:prstClr val="black"/>
                </a:solidFill>
                <a:effectLst/>
                <a:uLnTx/>
                <a:uFillTx/>
                <a:latin typeface="Calibri" panose="020F0502020204030204"/>
                <a:ea typeface="+mn-ea"/>
                <a:cs typeface="+mn-cs"/>
              </a:rPr>
              <a:t> and </a:t>
            </a:r>
            <a:r>
              <a:rPr kumimoji="0" lang="en-GB" sz="2800" b="0" i="0" u="none" strike="noStrike" kern="1200" cap="none" spc="0" normalizeH="0" baseline="0" noProof="0" dirty="0">
                <a:ln>
                  <a:noFill/>
                </a:ln>
                <a:solidFill>
                  <a:srgbClr val="FF0000"/>
                </a:solidFill>
                <a:effectLst/>
                <a:uLnTx/>
                <a:uFillTx/>
                <a:latin typeface="Calibri" panose="020F0502020204030204"/>
                <a:ea typeface="+mn-ea"/>
                <a:cs typeface="+mn-cs"/>
              </a:rPr>
              <a:t>Wednesday</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GB" sz="2800" b="0" i="0" u="none" strike="noStrike" kern="1200" cap="none" spc="0" normalizeH="0" baseline="0" noProof="0" dirty="0">
                <a:ln>
                  <a:noFill/>
                </a:ln>
                <a:solidFill>
                  <a:prstClr val="black"/>
                </a:solidFill>
                <a:effectLst/>
                <a:uLnTx/>
                <a:uFillTx/>
                <a:latin typeface="Calibri" panose="020F0502020204030204"/>
                <a:ea typeface="+mn-ea"/>
                <a:cs typeface="+mn-cs"/>
              </a:rPr>
              <a:t>Full PE kit worn to school</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GB" sz="2800" b="0" i="0" u="none" strike="noStrike" kern="1200" cap="none" spc="0" normalizeH="0" baseline="0" noProof="0" dirty="0">
                <a:ln>
                  <a:noFill/>
                </a:ln>
                <a:solidFill>
                  <a:srgbClr val="201F1E"/>
                </a:solidFill>
                <a:effectLst/>
                <a:uLnTx/>
                <a:uFillTx/>
                <a:latin typeface="Calibri" panose="020F0502020204030204" pitchFamily="34" charset="0"/>
                <a:ea typeface="+mn-ea"/>
                <a:cs typeface="+mn-cs"/>
              </a:rPr>
              <a:t>PLAIN white t shirt; BLACK shorts, leggings or tracksuit bottoms; GREEN Bridlewood hoodie/Jumper</a:t>
            </a:r>
            <a:endParaRPr kumimoji="0" lang="en-GB" sz="2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GB" sz="2800" b="0" i="0" u="none" strike="noStrike" kern="1200" cap="none" spc="0" normalizeH="0" baseline="0" noProof="0" dirty="0">
                <a:ln>
                  <a:noFill/>
                </a:ln>
                <a:solidFill>
                  <a:prstClr val="black"/>
                </a:solidFill>
                <a:effectLst/>
                <a:uLnTx/>
                <a:uFillTx/>
                <a:latin typeface="Calibri" panose="020F0502020204030204"/>
                <a:ea typeface="+mn-ea"/>
                <a:cs typeface="+mn-cs"/>
              </a:rPr>
              <a:t>No jewellery – earrings must be removed or covered</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GB" sz="2800" b="0" i="0" u="none" strike="noStrike" kern="1200" cap="none" spc="0" normalizeH="0" baseline="0" noProof="0" dirty="0">
                <a:ln>
                  <a:noFill/>
                </a:ln>
                <a:solidFill>
                  <a:prstClr val="black"/>
                </a:solidFill>
                <a:effectLst/>
                <a:uLnTx/>
                <a:uFillTx/>
                <a:latin typeface="Calibri" panose="020F0502020204030204"/>
                <a:ea typeface="+mn-ea"/>
                <a:cs typeface="+mn-cs"/>
              </a:rPr>
              <a:t>Hair tied back</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GB" sz="2800" b="0" i="0" u="none" strike="noStrike" kern="1200" cap="none" spc="0" normalizeH="0" baseline="0" noProof="0" dirty="0">
                <a:ln>
                  <a:noFill/>
                </a:ln>
                <a:solidFill>
                  <a:prstClr val="black"/>
                </a:solidFill>
                <a:effectLst/>
                <a:uLnTx/>
                <a:uFillTx/>
                <a:latin typeface="Calibri" panose="020F0502020204030204"/>
                <a:ea typeface="+mn-ea"/>
                <a:cs typeface="+mn-cs"/>
              </a:rPr>
              <a:t>Trainers</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GB" sz="2800" b="1" i="0" u="none" strike="noStrike" kern="1200" cap="none" spc="0" normalizeH="0" baseline="0" noProof="0" dirty="0">
                <a:ln>
                  <a:noFill/>
                </a:ln>
                <a:solidFill>
                  <a:srgbClr val="FF0000"/>
                </a:solidFill>
                <a:effectLst/>
                <a:uLnTx/>
                <a:uFillTx/>
                <a:latin typeface="Calibri" panose="020F0502020204030204"/>
                <a:ea typeface="+mn-ea"/>
                <a:cs typeface="+mn-cs"/>
              </a:rPr>
              <a:t>*</a:t>
            </a:r>
            <a:r>
              <a:rPr kumimoji="0" lang="en-GB" sz="2800" b="1" i="0" u="none" strike="noStrike" kern="1200" cap="none" spc="0" normalizeH="0" baseline="0" noProof="0" dirty="0">
                <a:ln>
                  <a:noFill/>
                </a:ln>
                <a:solidFill>
                  <a:prstClr val="black"/>
                </a:solidFill>
                <a:effectLst/>
                <a:uLnTx/>
                <a:uFillTx/>
                <a:latin typeface="Calibri" panose="020F0502020204030204"/>
                <a:ea typeface="+mn-ea"/>
                <a:cs typeface="+mn-cs"/>
              </a:rPr>
              <a:t> </a:t>
            </a:r>
            <a:r>
              <a:rPr kumimoji="0" lang="en-GB" sz="2800" b="1" i="0" u="none" strike="noStrike" kern="1200" cap="none" spc="0" normalizeH="0" baseline="0" noProof="0" dirty="0">
                <a:ln>
                  <a:noFill/>
                </a:ln>
                <a:solidFill>
                  <a:srgbClr val="FF0000"/>
                </a:solidFill>
                <a:effectLst/>
                <a:uLnTx/>
                <a:uFillTx/>
                <a:latin typeface="Calibri" panose="020F0502020204030204"/>
                <a:ea typeface="+mn-ea"/>
                <a:cs typeface="+mn-cs"/>
              </a:rPr>
              <a:t>No trainers or hoodies on days other than PE days</a:t>
            </a:r>
          </a:p>
        </p:txBody>
      </p:sp>
      <p:pic>
        <p:nvPicPr>
          <p:cNvPr id="3" name="Picture 2">
            <a:extLst>
              <a:ext uri="{FF2B5EF4-FFF2-40B4-BE49-F238E27FC236}">
                <a16:creationId xmlns:a16="http://schemas.microsoft.com/office/drawing/2014/main" id="{8CF9065B-42DF-4DD3-98FE-13A4E6A395CC}"/>
              </a:ext>
            </a:extLst>
          </p:cNvPr>
          <p:cNvPicPr>
            <a:picLocks noChangeAspect="1"/>
          </p:cNvPicPr>
          <p:nvPr/>
        </p:nvPicPr>
        <p:blipFill>
          <a:blip r:embed="rId2"/>
          <a:stretch>
            <a:fillRect/>
          </a:stretch>
        </p:blipFill>
        <p:spPr>
          <a:xfrm>
            <a:off x="3533576" y="242304"/>
            <a:ext cx="2838846" cy="1352739"/>
          </a:xfrm>
          <a:prstGeom prst="rect">
            <a:avLst/>
          </a:prstGeom>
        </p:spPr>
      </p:pic>
    </p:spTree>
    <p:extLst>
      <p:ext uri="{BB962C8B-B14F-4D97-AF65-F5344CB8AC3E}">
        <p14:creationId xmlns:p14="http://schemas.microsoft.com/office/powerpoint/2010/main" val="330815288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E5C2B9DA-9A03-4496-8B58-71AAC46D67A7}"/>
              </a:ext>
            </a:extLst>
          </p:cNvPr>
          <p:cNvSpPr txBox="1"/>
          <p:nvPr/>
        </p:nvSpPr>
        <p:spPr>
          <a:xfrm>
            <a:off x="992296" y="525471"/>
            <a:ext cx="4963884" cy="523220"/>
          </a:xfrm>
          <a:prstGeom prst="rect">
            <a:avLst/>
          </a:prstGeom>
          <a:noFill/>
        </p:spPr>
        <p:txBody>
          <a:bodyPr wrap="square">
            <a:spAutoFit/>
          </a:bodyPr>
          <a:lstStyle/>
          <a:p>
            <a:r>
              <a:rPr lang="en-GB" sz="2800" dirty="0"/>
              <a:t>Homework:</a:t>
            </a:r>
          </a:p>
        </p:txBody>
      </p:sp>
      <p:pic>
        <p:nvPicPr>
          <p:cNvPr id="7" name="Picture 6" descr="Population-based Intervention - &lt;strong&gt;Homework&lt;/strong&gt; interventions">
            <a:extLst>
              <a:ext uri="{FF2B5EF4-FFF2-40B4-BE49-F238E27FC236}">
                <a16:creationId xmlns:a16="http://schemas.microsoft.com/office/drawing/2014/main" id="{2B3D03CC-1BA4-4880-9A32-40895572704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772400" y="5125832"/>
            <a:ext cx="2133600" cy="1732168"/>
          </a:xfrm>
          <a:prstGeom prst="rect">
            <a:avLst/>
          </a:prstGeom>
        </p:spPr>
      </p:pic>
      <p:sp>
        <p:nvSpPr>
          <p:cNvPr id="2" name="TextBox 1">
            <a:extLst>
              <a:ext uri="{FF2B5EF4-FFF2-40B4-BE49-F238E27FC236}">
                <a16:creationId xmlns:a16="http://schemas.microsoft.com/office/drawing/2014/main" id="{0C025E35-7B73-4CA3-AB31-05663A620C80}"/>
              </a:ext>
            </a:extLst>
          </p:cNvPr>
          <p:cNvSpPr txBox="1"/>
          <p:nvPr/>
        </p:nvSpPr>
        <p:spPr>
          <a:xfrm>
            <a:off x="2064775" y="1182231"/>
            <a:ext cx="5501148" cy="4493538"/>
          </a:xfrm>
          <a:prstGeom prst="rect">
            <a:avLst/>
          </a:prstGeom>
          <a:solidFill>
            <a:schemeClr val="bg1"/>
          </a:solidFill>
        </p:spPr>
        <p:txBody>
          <a:bodyPr wrap="square" rtlCol="0">
            <a:spAutoFit/>
          </a:bodyPr>
          <a:lstStyle/>
          <a:p>
            <a:r>
              <a:rPr lang="en-GB" sz="2600" dirty="0"/>
              <a:t>Set through Class Dojo</a:t>
            </a:r>
          </a:p>
          <a:p>
            <a:endParaRPr lang="en-GB" sz="2600" dirty="0"/>
          </a:p>
          <a:p>
            <a:r>
              <a:rPr lang="en-GB" sz="2600" dirty="0"/>
              <a:t>Set on Thursday</a:t>
            </a:r>
          </a:p>
          <a:p>
            <a:r>
              <a:rPr lang="en-GB" sz="2600" dirty="0"/>
              <a:t>Handed in on Tuesday</a:t>
            </a:r>
          </a:p>
          <a:p>
            <a:r>
              <a:rPr lang="en-GB" sz="2600" dirty="0"/>
              <a:t>Maths</a:t>
            </a:r>
          </a:p>
          <a:p>
            <a:endParaRPr lang="en-GB" sz="2600" dirty="0"/>
          </a:p>
          <a:p>
            <a:r>
              <a:rPr lang="en-GB" sz="2600" dirty="0"/>
              <a:t>TTRS</a:t>
            </a:r>
          </a:p>
          <a:p>
            <a:r>
              <a:rPr lang="en-GB" sz="2600" b="1" dirty="0"/>
              <a:t>Regular reading</a:t>
            </a:r>
          </a:p>
          <a:p>
            <a:r>
              <a:rPr lang="en-GB" sz="2600" dirty="0"/>
              <a:t>Stamp for 20 reads</a:t>
            </a:r>
          </a:p>
          <a:p>
            <a:endParaRPr lang="en-GB" sz="2600" dirty="0"/>
          </a:p>
          <a:p>
            <a:r>
              <a:rPr lang="en-GB" sz="2600" dirty="0"/>
              <a:t>Spelling test on Friday</a:t>
            </a:r>
          </a:p>
        </p:txBody>
      </p:sp>
    </p:spTree>
    <p:extLst>
      <p:ext uri="{BB962C8B-B14F-4D97-AF65-F5344CB8AC3E}">
        <p14:creationId xmlns:p14="http://schemas.microsoft.com/office/powerpoint/2010/main" val="50610586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C0F2B915-03ED-47B0-B11F-9BA540387270}"/>
              </a:ext>
            </a:extLst>
          </p:cNvPr>
          <p:cNvSpPr txBox="1"/>
          <p:nvPr/>
        </p:nvSpPr>
        <p:spPr>
          <a:xfrm>
            <a:off x="1502229" y="1033617"/>
            <a:ext cx="4963884" cy="769441"/>
          </a:xfrm>
          <a:prstGeom prst="rect">
            <a:avLst/>
          </a:prstGeom>
          <a:noFill/>
        </p:spPr>
        <p:txBody>
          <a:bodyPr wrap="square">
            <a:spAutoFit/>
          </a:bodyPr>
          <a:lstStyle/>
          <a:p>
            <a:r>
              <a:rPr kumimoji="0" lang="en-GB" sz="4400" b="0" i="0" u="none" strike="noStrike" kern="1200" cap="none" spc="0" normalizeH="0" baseline="0" noProof="0" dirty="0">
                <a:ln>
                  <a:noFill/>
                </a:ln>
                <a:solidFill>
                  <a:prstClr val="black"/>
                </a:solidFill>
                <a:effectLst/>
                <a:uLnTx/>
                <a:uFillTx/>
                <a:latin typeface="Calibri Light" panose="020F0302020204030204"/>
                <a:ea typeface="+mj-ea"/>
                <a:cs typeface="+mj-cs"/>
              </a:rPr>
              <a:t>Equipment:</a:t>
            </a:r>
            <a:endParaRPr lang="en-GB" dirty="0"/>
          </a:p>
        </p:txBody>
      </p:sp>
      <p:pic>
        <p:nvPicPr>
          <p:cNvPr id="7" name="Picture 6" descr="Rubbermaid Filter Fresh Water &lt;strong&gt;Bottle&lt;/strong&gt; | Flickr - Photo Sharing!">
            <a:extLst>
              <a:ext uri="{FF2B5EF4-FFF2-40B4-BE49-F238E27FC236}">
                <a16:creationId xmlns:a16="http://schemas.microsoft.com/office/drawing/2014/main" id="{EA09D548-5BE8-4221-BB10-219C903715C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713942" y="4556030"/>
            <a:ext cx="2797097" cy="1988697"/>
          </a:xfrm>
          <a:prstGeom prst="rect">
            <a:avLst/>
          </a:prstGeom>
        </p:spPr>
      </p:pic>
      <p:pic>
        <p:nvPicPr>
          <p:cNvPr id="3" name="Picture 2">
            <a:extLst>
              <a:ext uri="{FF2B5EF4-FFF2-40B4-BE49-F238E27FC236}">
                <a16:creationId xmlns:a16="http://schemas.microsoft.com/office/drawing/2014/main" id="{5519BAC3-F57F-4329-91A4-8AA12E6B43A8}"/>
              </a:ext>
            </a:extLst>
          </p:cNvPr>
          <p:cNvPicPr>
            <a:picLocks noChangeAspect="1"/>
          </p:cNvPicPr>
          <p:nvPr/>
        </p:nvPicPr>
        <p:blipFill>
          <a:blip r:embed="rId4"/>
          <a:stretch>
            <a:fillRect/>
          </a:stretch>
        </p:blipFill>
        <p:spPr>
          <a:xfrm>
            <a:off x="557286" y="4419392"/>
            <a:ext cx="3528017" cy="2133219"/>
          </a:xfrm>
          <a:prstGeom prst="rect">
            <a:avLst/>
          </a:prstGeom>
        </p:spPr>
      </p:pic>
      <p:sp>
        <p:nvSpPr>
          <p:cNvPr id="8" name="TextBox 7">
            <a:extLst>
              <a:ext uri="{FF2B5EF4-FFF2-40B4-BE49-F238E27FC236}">
                <a16:creationId xmlns:a16="http://schemas.microsoft.com/office/drawing/2014/main" id="{D4A604FB-87A7-45BD-978D-90C18D3CB442}"/>
              </a:ext>
            </a:extLst>
          </p:cNvPr>
          <p:cNvSpPr txBox="1"/>
          <p:nvPr/>
        </p:nvSpPr>
        <p:spPr>
          <a:xfrm>
            <a:off x="1502229" y="1864730"/>
            <a:ext cx="6417655" cy="2492990"/>
          </a:xfrm>
          <a:prstGeom prst="rect">
            <a:avLst/>
          </a:prstGeom>
          <a:solidFill>
            <a:schemeClr val="bg1"/>
          </a:solidFill>
        </p:spPr>
        <p:txBody>
          <a:bodyPr wrap="square" rtlCol="0">
            <a:spAutoFit/>
          </a:bodyPr>
          <a:lstStyle/>
          <a:p>
            <a:r>
              <a:rPr lang="en-GB" sz="2600" dirty="0"/>
              <a:t>Water bottles</a:t>
            </a:r>
          </a:p>
          <a:p>
            <a:endParaRPr lang="en-GB" sz="2600" dirty="0"/>
          </a:p>
          <a:p>
            <a:r>
              <a:rPr lang="en-GB" sz="2600" dirty="0"/>
              <a:t>No pencil cases or toys</a:t>
            </a:r>
          </a:p>
          <a:p>
            <a:endParaRPr lang="en-GB" sz="2600" dirty="0"/>
          </a:p>
          <a:p>
            <a:r>
              <a:rPr lang="en-GB" sz="2600" dirty="0"/>
              <a:t>Wellies, rain coat</a:t>
            </a:r>
          </a:p>
          <a:p>
            <a:endParaRPr lang="en-GB" sz="2600" dirty="0"/>
          </a:p>
        </p:txBody>
      </p:sp>
    </p:spTree>
    <p:extLst>
      <p:ext uri="{BB962C8B-B14F-4D97-AF65-F5344CB8AC3E}">
        <p14:creationId xmlns:p14="http://schemas.microsoft.com/office/powerpoint/2010/main" val="24546414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AA0DBB89-3ACD-46A7-8797-E93C71D79E98}"/>
              </a:ext>
            </a:extLst>
          </p:cNvPr>
          <p:cNvSpPr txBox="1"/>
          <p:nvPr/>
        </p:nvSpPr>
        <p:spPr>
          <a:xfrm>
            <a:off x="500743" y="1227749"/>
            <a:ext cx="9405257" cy="4608441"/>
          </a:xfrm>
          <a:prstGeom prst="rect">
            <a:avLst/>
          </a:prstGeom>
          <a:noFill/>
        </p:spPr>
        <p:txBody>
          <a:bodyPr wrap="square">
            <a:spAutoFit/>
          </a:bodyPr>
          <a:lstStyle/>
          <a:p>
            <a:pPr marR="0" lvl="0" algn="l" defTabSz="914400" rtl="0" eaLnBrk="1" fontAlgn="auto" latinLnBrk="0" hangingPunct="1">
              <a:lnSpc>
                <a:spcPct val="90000"/>
              </a:lnSpc>
              <a:spcBef>
                <a:spcPts val="1000"/>
              </a:spcBef>
              <a:spcAft>
                <a:spcPts val="0"/>
              </a:spcAft>
              <a:buClrTx/>
              <a:buSzTx/>
              <a:tabLst/>
              <a:defRPr/>
            </a:pPr>
            <a:r>
              <a:rPr kumimoji="0" lang="en-GB" sz="2800" b="0" i="0" u="none" strike="noStrike" kern="1200" cap="none" spc="0" normalizeH="0" baseline="0" noProof="0" dirty="0">
                <a:ln>
                  <a:noFill/>
                </a:ln>
                <a:solidFill>
                  <a:prstClr val="black"/>
                </a:solidFill>
                <a:effectLst/>
                <a:uLnTx/>
                <a:uFillTx/>
                <a:latin typeface="Calibri" panose="020F0502020204030204"/>
                <a:ea typeface="+mn-ea"/>
                <a:cs typeface="+mn-cs"/>
              </a:rPr>
              <a:t>Bridlewood Core Values                </a:t>
            </a:r>
            <a:r>
              <a:rPr kumimoji="0" lang="en-GB" sz="2800" b="0" i="0" u="none" strike="noStrike" kern="1200" cap="none" spc="0" normalizeH="0" baseline="0" noProof="0" dirty="0">
                <a:ln>
                  <a:noFill/>
                </a:ln>
                <a:solidFill>
                  <a:srgbClr val="060809"/>
                </a:solidFill>
                <a:effectLst/>
                <a:uLnTx/>
                <a:uFillTx/>
                <a:latin typeface="Calibri" panose="020F0502020204030204"/>
                <a:ea typeface="+mn-ea"/>
                <a:cs typeface="+mn-cs"/>
              </a:rPr>
              <a:t>Park Academies Trust Values:</a:t>
            </a:r>
            <a:endParaRPr lang="en-GB" sz="2800" dirty="0">
              <a:solidFill>
                <a:srgbClr val="060809"/>
              </a:solidFill>
              <a:latin typeface="Calibri" panose="020F0502020204030204"/>
            </a:endParaRP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endParaRPr lang="en-GB" sz="2800" dirty="0">
              <a:solidFill>
                <a:srgbClr val="060809"/>
              </a:solidFill>
              <a:latin typeface="Calibri" panose="020F0502020204030204"/>
            </a:endParaRPr>
          </a:p>
          <a:p>
            <a:pPr marR="0" lvl="0" algn="l" defTabSz="914400" rtl="0" eaLnBrk="1" fontAlgn="auto" latinLnBrk="0" hangingPunct="1">
              <a:lnSpc>
                <a:spcPct val="90000"/>
              </a:lnSpc>
              <a:spcBef>
                <a:spcPts val="1000"/>
              </a:spcBef>
              <a:spcAft>
                <a:spcPts val="0"/>
              </a:spcAft>
              <a:buClrTx/>
              <a:buSzTx/>
              <a:tabLst/>
              <a:defRPr/>
            </a:pPr>
            <a:endParaRPr kumimoji="0" lang="en-GB" sz="2800" b="0" i="0" u="none" strike="noStrike" kern="1200" cap="none" spc="0" normalizeH="0" baseline="0" noProof="0" dirty="0">
              <a:ln>
                <a:noFill/>
              </a:ln>
              <a:solidFill>
                <a:srgbClr val="060809"/>
              </a:solidFill>
              <a:effectLst/>
              <a:uLnTx/>
              <a:uFillTx/>
              <a:latin typeface="Calibri" panose="020F0502020204030204"/>
              <a:ea typeface="+mn-ea"/>
              <a:cs typeface="+mn-cs"/>
            </a:endParaRPr>
          </a:p>
          <a:p>
            <a:pPr marR="0" lvl="0" algn="l" defTabSz="914400" rtl="0" eaLnBrk="1" fontAlgn="auto" latinLnBrk="0" hangingPunct="1">
              <a:lnSpc>
                <a:spcPct val="90000"/>
              </a:lnSpc>
              <a:spcBef>
                <a:spcPts val="1000"/>
              </a:spcBef>
              <a:spcAft>
                <a:spcPts val="0"/>
              </a:spcAft>
              <a:buClrTx/>
              <a:buSzTx/>
              <a:tabLst/>
              <a:defRPr/>
            </a:pPr>
            <a:endParaRPr lang="en-GB" sz="2800" dirty="0">
              <a:solidFill>
                <a:srgbClr val="060809"/>
              </a:solidFill>
              <a:latin typeface="Calibri" panose="020F0502020204030204"/>
            </a:endParaRPr>
          </a:p>
          <a:p>
            <a:pPr marR="0" lvl="0" algn="l" defTabSz="914400" rtl="0" eaLnBrk="1" fontAlgn="auto" latinLnBrk="0" hangingPunct="1">
              <a:lnSpc>
                <a:spcPct val="90000"/>
              </a:lnSpc>
              <a:spcBef>
                <a:spcPts val="1000"/>
              </a:spcBef>
              <a:spcAft>
                <a:spcPts val="0"/>
              </a:spcAft>
              <a:buClrTx/>
              <a:buSzTx/>
              <a:tabLst/>
              <a:defRPr/>
            </a:pPr>
            <a:endParaRPr kumimoji="0" lang="en-GB" sz="2800" b="0" i="0" u="none" strike="noStrike" kern="1200" cap="none" spc="0" normalizeH="0" baseline="0" noProof="0" dirty="0">
              <a:ln>
                <a:noFill/>
              </a:ln>
              <a:solidFill>
                <a:srgbClr val="060809"/>
              </a:solidFill>
              <a:effectLst/>
              <a:uLnTx/>
              <a:uFillTx/>
              <a:latin typeface="Calibri" panose="020F0502020204030204"/>
              <a:ea typeface="+mn-ea"/>
              <a:cs typeface="+mn-cs"/>
            </a:endParaRPr>
          </a:p>
          <a:p>
            <a:pPr marR="0" lvl="0" algn="l" defTabSz="914400" rtl="0" eaLnBrk="1" fontAlgn="auto" latinLnBrk="0" hangingPunct="1">
              <a:lnSpc>
                <a:spcPct val="90000"/>
              </a:lnSpc>
              <a:spcBef>
                <a:spcPts val="1000"/>
              </a:spcBef>
              <a:spcAft>
                <a:spcPts val="0"/>
              </a:spcAft>
              <a:buClrTx/>
              <a:buSzTx/>
              <a:tabLst/>
              <a:defRPr/>
            </a:pPr>
            <a:r>
              <a:rPr kumimoji="0" lang="en-GB" sz="2800" b="0" i="0" u="none" strike="noStrike" kern="1200" cap="none" spc="0" normalizeH="0" baseline="0" noProof="0" dirty="0">
                <a:ln>
                  <a:noFill/>
                </a:ln>
                <a:solidFill>
                  <a:prstClr val="black"/>
                </a:solidFill>
                <a:effectLst/>
                <a:uLnTx/>
                <a:uFillTx/>
                <a:latin typeface="Calibri" panose="020F0502020204030204"/>
                <a:ea typeface="+mn-ea"/>
                <a:cs typeface="+mn-cs"/>
              </a:rPr>
              <a:t>                                                               Children and parents </a:t>
            </a:r>
            <a:r>
              <a:rPr lang="en-GB" sz="2800" dirty="0">
                <a:solidFill>
                  <a:prstClr val="black"/>
                </a:solidFill>
                <a:latin typeface="Calibri" panose="020F0502020204030204"/>
              </a:rPr>
              <a:t>are</a:t>
            </a:r>
          </a:p>
          <a:p>
            <a:pPr marR="0" lvl="0" algn="l" defTabSz="914400" rtl="0" eaLnBrk="1" fontAlgn="auto" latinLnBrk="0" hangingPunct="1">
              <a:lnSpc>
                <a:spcPct val="90000"/>
              </a:lnSpc>
              <a:spcBef>
                <a:spcPts val="1000"/>
              </a:spcBef>
              <a:spcAft>
                <a:spcPts val="0"/>
              </a:spcAft>
              <a:buClrTx/>
              <a:buSzTx/>
              <a:tabLst/>
              <a:defRPr/>
            </a:pPr>
            <a:r>
              <a:rPr lang="en-GB" sz="2800" dirty="0">
                <a:solidFill>
                  <a:prstClr val="black"/>
                </a:solidFill>
                <a:latin typeface="Calibri" panose="020F0502020204030204"/>
              </a:rPr>
              <a:t>                                                               </a:t>
            </a:r>
            <a:r>
              <a:rPr kumimoji="0" lang="en-GB" sz="2800" b="0" i="0" u="none" strike="noStrike" kern="1200" cap="none" spc="0" normalizeH="0" baseline="0" noProof="0" dirty="0">
                <a:ln>
                  <a:noFill/>
                </a:ln>
                <a:solidFill>
                  <a:prstClr val="black"/>
                </a:solidFill>
                <a:effectLst/>
                <a:uLnTx/>
                <a:uFillTx/>
                <a:latin typeface="Calibri" panose="020F0502020204030204"/>
                <a:ea typeface="+mn-ea"/>
                <a:cs typeface="+mn-cs"/>
              </a:rPr>
              <a:t>expected to conduct</a:t>
            </a:r>
          </a:p>
          <a:p>
            <a:pPr marR="0" lvl="0" algn="l" defTabSz="914400" rtl="0" eaLnBrk="1" fontAlgn="auto" latinLnBrk="0" hangingPunct="1">
              <a:lnSpc>
                <a:spcPct val="90000"/>
              </a:lnSpc>
              <a:spcBef>
                <a:spcPts val="1000"/>
              </a:spcBef>
              <a:spcAft>
                <a:spcPts val="0"/>
              </a:spcAft>
              <a:buClrTx/>
              <a:buSzTx/>
              <a:tabLst/>
              <a:defRPr/>
            </a:pPr>
            <a:r>
              <a:rPr kumimoji="0" lang="en-GB" sz="2800" b="0" i="0" u="none" strike="noStrike" kern="1200" cap="none" spc="0" normalizeH="0" baseline="0" noProof="0" dirty="0">
                <a:ln>
                  <a:noFill/>
                </a:ln>
                <a:solidFill>
                  <a:prstClr val="black"/>
                </a:solidFill>
                <a:effectLst/>
                <a:uLnTx/>
                <a:uFillTx/>
                <a:latin typeface="Calibri" panose="020F0502020204030204"/>
                <a:ea typeface="+mn-ea"/>
                <a:cs typeface="+mn-cs"/>
              </a:rPr>
              <a:t>                                                               themselves in a manner </a:t>
            </a:r>
          </a:p>
          <a:p>
            <a:pPr marR="0" lvl="0" algn="l" defTabSz="914400" rtl="0" eaLnBrk="1" fontAlgn="auto" latinLnBrk="0" hangingPunct="1">
              <a:lnSpc>
                <a:spcPct val="90000"/>
              </a:lnSpc>
              <a:spcBef>
                <a:spcPts val="1000"/>
              </a:spcBef>
              <a:spcAft>
                <a:spcPts val="0"/>
              </a:spcAft>
              <a:buClrTx/>
              <a:buSzTx/>
              <a:tabLst/>
              <a:defRPr/>
            </a:pPr>
            <a:r>
              <a:rPr kumimoji="0" lang="en-GB" sz="2800" b="0" i="0" u="none" strike="noStrike" kern="1200" cap="none" spc="0" normalizeH="0" baseline="0" noProof="0" dirty="0">
                <a:ln>
                  <a:noFill/>
                </a:ln>
                <a:solidFill>
                  <a:prstClr val="black"/>
                </a:solidFill>
                <a:effectLst/>
                <a:uLnTx/>
                <a:uFillTx/>
                <a:latin typeface="Calibri" panose="020F0502020204030204"/>
                <a:ea typeface="+mn-ea"/>
                <a:cs typeface="+mn-cs"/>
              </a:rPr>
              <a:t>                                                                fitting to these values</a:t>
            </a:r>
          </a:p>
        </p:txBody>
      </p:sp>
      <p:sp>
        <p:nvSpPr>
          <p:cNvPr id="6" name="TextBox 5">
            <a:extLst>
              <a:ext uri="{FF2B5EF4-FFF2-40B4-BE49-F238E27FC236}">
                <a16:creationId xmlns:a16="http://schemas.microsoft.com/office/drawing/2014/main" id="{8765C80A-1ED1-4C1B-8D84-556851202AA2}"/>
              </a:ext>
            </a:extLst>
          </p:cNvPr>
          <p:cNvSpPr txBox="1"/>
          <p:nvPr/>
        </p:nvSpPr>
        <p:spPr>
          <a:xfrm>
            <a:off x="1126671" y="458308"/>
            <a:ext cx="4963884" cy="769441"/>
          </a:xfrm>
          <a:prstGeom prst="rect">
            <a:avLst/>
          </a:prstGeom>
          <a:noFill/>
        </p:spPr>
        <p:txBody>
          <a:bodyPr wrap="square">
            <a:spAutoFit/>
          </a:bodyPr>
          <a:lstStyle/>
          <a:p>
            <a:r>
              <a:rPr kumimoji="0" lang="en-GB" sz="4400" b="0" i="0" u="none" strike="noStrike" kern="1200" cap="none" spc="0" normalizeH="0" baseline="0" noProof="0" dirty="0">
                <a:ln>
                  <a:noFill/>
                </a:ln>
                <a:solidFill>
                  <a:prstClr val="black"/>
                </a:solidFill>
                <a:effectLst/>
                <a:uLnTx/>
                <a:uFillTx/>
                <a:latin typeface="Calibri Light" panose="020F0302020204030204"/>
                <a:ea typeface="+mj-ea"/>
                <a:cs typeface="+mj-cs"/>
              </a:rPr>
              <a:t>Behaviour:</a:t>
            </a:r>
            <a:endParaRPr lang="en-GB" dirty="0"/>
          </a:p>
        </p:txBody>
      </p:sp>
      <p:sp>
        <p:nvSpPr>
          <p:cNvPr id="9" name="TextBox 8">
            <a:extLst>
              <a:ext uri="{FF2B5EF4-FFF2-40B4-BE49-F238E27FC236}">
                <a16:creationId xmlns:a16="http://schemas.microsoft.com/office/drawing/2014/main" id="{79E35F31-C1DF-40DC-BE93-E76699907BDB}"/>
              </a:ext>
            </a:extLst>
          </p:cNvPr>
          <p:cNvSpPr txBox="1"/>
          <p:nvPr/>
        </p:nvSpPr>
        <p:spPr>
          <a:xfrm>
            <a:off x="1285496" y="1637838"/>
            <a:ext cx="2315497" cy="1523494"/>
          </a:xfrm>
          <a:prstGeom prst="rect">
            <a:avLst/>
          </a:prstGeom>
          <a:solidFill>
            <a:schemeClr val="bg1"/>
          </a:solidFill>
        </p:spPr>
        <p:txBody>
          <a:bodyPr wrap="square" rtlCol="0">
            <a:spAutoFit/>
          </a:bodyPr>
          <a:lstStyle/>
          <a:p>
            <a:r>
              <a:rPr lang="en-GB" sz="2500" dirty="0"/>
              <a:t>Responsibility</a:t>
            </a:r>
          </a:p>
          <a:p>
            <a:r>
              <a:rPr lang="en-GB" sz="2500" dirty="0"/>
              <a:t>Respect</a:t>
            </a:r>
          </a:p>
          <a:p>
            <a:r>
              <a:rPr lang="en-GB" sz="2500" dirty="0"/>
              <a:t>Honesty</a:t>
            </a:r>
          </a:p>
          <a:p>
            <a:endParaRPr lang="en-GB" dirty="0"/>
          </a:p>
        </p:txBody>
      </p:sp>
      <p:sp>
        <p:nvSpPr>
          <p:cNvPr id="10" name="TextBox 9">
            <a:extLst>
              <a:ext uri="{FF2B5EF4-FFF2-40B4-BE49-F238E27FC236}">
                <a16:creationId xmlns:a16="http://schemas.microsoft.com/office/drawing/2014/main" id="{5C5F684E-015B-406B-A6DE-F626EBA795F2}"/>
              </a:ext>
            </a:extLst>
          </p:cNvPr>
          <p:cNvSpPr txBox="1"/>
          <p:nvPr/>
        </p:nvSpPr>
        <p:spPr>
          <a:xfrm>
            <a:off x="6701243" y="1764360"/>
            <a:ext cx="1735394" cy="1631216"/>
          </a:xfrm>
          <a:prstGeom prst="rect">
            <a:avLst/>
          </a:prstGeom>
          <a:solidFill>
            <a:schemeClr val="bg1"/>
          </a:solidFill>
        </p:spPr>
        <p:txBody>
          <a:bodyPr wrap="square" rtlCol="0">
            <a:spAutoFit/>
          </a:bodyPr>
          <a:lstStyle/>
          <a:p>
            <a:r>
              <a:rPr lang="en-GB" sz="2500" dirty="0"/>
              <a:t>Courage</a:t>
            </a:r>
          </a:p>
          <a:p>
            <a:r>
              <a:rPr lang="en-GB" sz="2500" dirty="0"/>
              <a:t>Respect</a:t>
            </a:r>
          </a:p>
          <a:p>
            <a:r>
              <a:rPr lang="en-GB" sz="2500" dirty="0"/>
              <a:t>Integrity</a:t>
            </a:r>
          </a:p>
          <a:p>
            <a:r>
              <a:rPr lang="en-GB" sz="2500" dirty="0"/>
              <a:t>Ambition</a:t>
            </a:r>
          </a:p>
        </p:txBody>
      </p:sp>
      <p:pic>
        <p:nvPicPr>
          <p:cNvPr id="8" name="Picture 7">
            <a:extLst>
              <a:ext uri="{FF2B5EF4-FFF2-40B4-BE49-F238E27FC236}">
                <a16:creationId xmlns:a16="http://schemas.microsoft.com/office/drawing/2014/main" id="{427B34EA-9BF5-4956-B166-E83D6AF9B400}"/>
              </a:ext>
            </a:extLst>
          </p:cNvPr>
          <p:cNvPicPr>
            <a:picLocks noChangeAspect="1"/>
          </p:cNvPicPr>
          <p:nvPr/>
        </p:nvPicPr>
        <p:blipFill>
          <a:blip r:embed="rId2"/>
          <a:stretch>
            <a:fillRect/>
          </a:stretch>
        </p:blipFill>
        <p:spPr>
          <a:xfrm>
            <a:off x="227311" y="3200404"/>
            <a:ext cx="5412666" cy="3531994"/>
          </a:xfrm>
          <a:prstGeom prst="rect">
            <a:avLst/>
          </a:prstGeom>
        </p:spPr>
      </p:pic>
    </p:spTree>
    <p:extLst>
      <p:ext uri="{BB962C8B-B14F-4D97-AF65-F5344CB8AC3E}">
        <p14:creationId xmlns:p14="http://schemas.microsoft.com/office/powerpoint/2010/main" val="376582511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0A0E7DD-0BA2-47B0-B086-64F738E9980E}"/>
              </a:ext>
            </a:extLst>
          </p:cNvPr>
          <p:cNvSpPr>
            <a:spLocks noGrp="1"/>
          </p:cNvSpPr>
          <p:nvPr>
            <p:ph type="title"/>
          </p:nvPr>
        </p:nvSpPr>
        <p:spPr/>
        <p:txBody>
          <a:bodyPr/>
          <a:lstStyle/>
          <a:p>
            <a:endParaRPr lang="en-GB"/>
          </a:p>
        </p:txBody>
      </p:sp>
      <p:sp>
        <p:nvSpPr>
          <p:cNvPr id="7" name="TextBox 6">
            <a:extLst>
              <a:ext uri="{FF2B5EF4-FFF2-40B4-BE49-F238E27FC236}">
                <a16:creationId xmlns:a16="http://schemas.microsoft.com/office/drawing/2014/main" id="{4CD40A3B-E1FE-41A2-9596-4677CC7278F3}"/>
              </a:ext>
            </a:extLst>
          </p:cNvPr>
          <p:cNvSpPr txBox="1"/>
          <p:nvPr/>
        </p:nvSpPr>
        <p:spPr>
          <a:xfrm>
            <a:off x="519804" y="1387835"/>
            <a:ext cx="8866392" cy="5243743"/>
          </a:xfrm>
          <a:prstGeom prst="rect">
            <a:avLst/>
          </a:prstGeom>
          <a:solidFill>
            <a:schemeClr val="bg1"/>
          </a:solidFill>
        </p:spPr>
        <p:txBody>
          <a:bodyPr wrap="square" rtlCol="0">
            <a:spAutoFit/>
          </a:bodyPr>
          <a:lstStyle/>
          <a:p>
            <a:pPr marL="285750" indent="-285750" algn="just">
              <a:lnSpc>
                <a:spcPct val="115000"/>
              </a:lnSpc>
              <a:spcAft>
                <a:spcPts val="1000"/>
              </a:spcAft>
              <a:buFont typeface="Arial" panose="020B0604020202020204" pitchFamily="34" charset="0"/>
              <a:buChar char="•"/>
              <a:tabLst>
                <a:tab pos="228600" algn="l"/>
                <a:tab pos="457200" algn="l"/>
                <a:tab pos="685800" algn="l"/>
                <a:tab pos="914400" algn="l"/>
                <a:tab pos="1143000" algn="l"/>
                <a:tab pos="1371600" algn="l"/>
              </a:tabLst>
            </a:pPr>
            <a:r>
              <a:rPr lang="en-US" sz="2500" dirty="0">
                <a:effectLst/>
                <a:ea typeface="Times New Roman" panose="02020603050405020304" pitchFamily="18" charset="0"/>
                <a:cs typeface="Times New Roman" panose="02020603050405020304" pitchFamily="18" charset="0"/>
              </a:rPr>
              <a:t>Smile, verbal praise (‘well done’), thumbs-up.</a:t>
            </a:r>
            <a:endParaRPr lang="en-GB" sz="2500" dirty="0">
              <a:effectLst/>
              <a:ea typeface="MS Mincho" panose="02020609040205080304" pitchFamily="49" charset="-128"/>
              <a:cs typeface="Times New Roman" panose="02020603050405020304" pitchFamily="18" charset="0"/>
            </a:endParaRPr>
          </a:p>
          <a:p>
            <a:pPr marL="285750" indent="-285750" algn="just">
              <a:lnSpc>
                <a:spcPct val="115000"/>
              </a:lnSpc>
              <a:spcAft>
                <a:spcPts val="1000"/>
              </a:spcAft>
              <a:buFont typeface="Arial" panose="020B0604020202020204" pitchFamily="34" charset="0"/>
              <a:buChar char="•"/>
              <a:tabLst>
                <a:tab pos="228600" algn="l"/>
                <a:tab pos="457200" algn="l"/>
                <a:tab pos="685800" algn="l"/>
                <a:tab pos="914400" algn="l"/>
                <a:tab pos="1143000" algn="l"/>
                <a:tab pos="1371600" algn="l"/>
              </a:tabLst>
            </a:pPr>
            <a:r>
              <a:rPr lang="en-US" sz="2500" dirty="0">
                <a:effectLst/>
                <a:ea typeface="Times New Roman" panose="02020603050405020304" pitchFamily="18" charset="0"/>
                <a:cs typeface="Times New Roman" panose="02020603050405020304" pitchFamily="18" charset="0"/>
              </a:rPr>
              <a:t>Stickers and team points.</a:t>
            </a:r>
            <a:endParaRPr lang="en-GB" sz="2500" dirty="0">
              <a:effectLst/>
              <a:ea typeface="MS Mincho" panose="02020609040205080304" pitchFamily="49" charset="-128"/>
              <a:cs typeface="Times New Roman" panose="02020603050405020304" pitchFamily="18" charset="0"/>
            </a:endParaRPr>
          </a:p>
          <a:p>
            <a:pPr marL="285750" indent="-285750" algn="just">
              <a:lnSpc>
                <a:spcPct val="115000"/>
              </a:lnSpc>
              <a:spcAft>
                <a:spcPts val="1000"/>
              </a:spcAft>
              <a:buFont typeface="Arial" panose="020B0604020202020204" pitchFamily="34" charset="0"/>
              <a:buChar char="•"/>
              <a:tabLst>
                <a:tab pos="228600" algn="l"/>
                <a:tab pos="457200" algn="l"/>
                <a:tab pos="685800" algn="l"/>
                <a:tab pos="914400" algn="l"/>
                <a:tab pos="1143000" algn="l"/>
                <a:tab pos="1371600" algn="l"/>
              </a:tabLst>
            </a:pPr>
            <a:r>
              <a:rPr lang="en-US" sz="2500" dirty="0">
                <a:effectLst/>
                <a:ea typeface="Times New Roman" panose="02020603050405020304" pitchFamily="18" charset="0"/>
                <a:cs typeface="Times New Roman" panose="02020603050405020304" pitchFamily="18" charset="0"/>
              </a:rPr>
              <a:t>Star of the day.</a:t>
            </a:r>
            <a:endParaRPr lang="en-GB" sz="2500" dirty="0">
              <a:effectLst/>
              <a:ea typeface="MS Mincho" panose="02020609040205080304" pitchFamily="49" charset="-128"/>
              <a:cs typeface="Times New Roman" panose="02020603050405020304" pitchFamily="18" charset="0"/>
            </a:endParaRPr>
          </a:p>
          <a:p>
            <a:pPr marL="285750" indent="-285750" algn="just">
              <a:lnSpc>
                <a:spcPct val="115000"/>
              </a:lnSpc>
              <a:spcAft>
                <a:spcPts val="1000"/>
              </a:spcAft>
              <a:buFont typeface="Arial" panose="020B0604020202020204" pitchFamily="34" charset="0"/>
              <a:buChar char="•"/>
              <a:tabLst>
                <a:tab pos="228600" algn="l"/>
                <a:tab pos="457200" algn="l"/>
                <a:tab pos="685800" algn="l"/>
                <a:tab pos="914400" algn="l"/>
                <a:tab pos="1143000" algn="l"/>
                <a:tab pos="1371600" algn="l"/>
              </a:tabLst>
            </a:pPr>
            <a:r>
              <a:rPr lang="en-US" sz="2500" dirty="0">
                <a:effectLst/>
                <a:ea typeface="Times New Roman" panose="02020603050405020304" pitchFamily="18" charset="0"/>
                <a:cs typeface="Times New Roman" panose="02020603050405020304" pitchFamily="18" charset="0"/>
              </a:rPr>
              <a:t>Positive feedback to parents.</a:t>
            </a:r>
            <a:endParaRPr lang="en-GB" sz="2500" dirty="0">
              <a:effectLst/>
              <a:ea typeface="MS Mincho" panose="02020609040205080304" pitchFamily="49" charset="-128"/>
              <a:cs typeface="Times New Roman" panose="02020603050405020304" pitchFamily="18" charset="0"/>
            </a:endParaRPr>
          </a:p>
          <a:p>
            <a:pPr marL="285750" indent="-285750" algn="just">
              <a:lnSpc>
                <a:spcPct val="115000"/>
              </a:lnSpc>
              <a:spcAft>
                <a:spcPts val="1000"/>
              </a:spcAft>
              <a:buFont typeface="Arial" panose="020B0604020202020204" pitchFamily="34" charset="0"/>
              <a:buChar char="•"/>
              <a:tabLst>
                <a:tab pos="228600" algn="l"/>
                <a:tab pos="457200" algn="l"/>
                <a:tab pos="685800" algn="l"/>
                <a:tab pos="914400" algn="l"/>
                <a:tab pos="1143000" algn="l"/>
                <a:tab pos="1371600" algn="l"/>
              </a:tabLst>
            </a:pPr>
            <a:r>
              <a:rPr lang="en-US" sz="2500" dirty="0">
                <a:effectLst/>
                <a:ea typeface="Times New Roman" panose="02020603050405020304" pitchFamily="18" charset="0"/>
                <a:cs typeface="Times New Roman" panose="02020603050405020304" pitchFamily="18" charset="0"/>
              </a:rPr>
              <a:t>Eating with the headteacher at the ‘top table’ for positive lunchtime </a:t>
            </a:r>
            <a:r>
              <a:rPr lang="en-US" sz="2500" dirty="0" err="1">
                <a:effectLst/>
                <a:ea typeface="Times New Roman" panose="02020603050405020304" pitchFamily="18" charset="0"/>
                <a:cs typeface="Times New Roman" panose="02020603050405020304" pitchFamily="18" charset="0"/>
              </a:rPr>
              <a:t>behaviour</a:t>
            </a:r>
            <a:r>
              <a:rPr lang="en-US" sz="2500" dirty="0">
                <a:effectLst/>
                <a:ea typeface="Times New Roman" panose="02020603050405020304" pitchFamily="18" charset="0"/>
                <a:cs typeface="Times New Roman" panose="02020603050405020304" pitchFamily="18" charset="0"/>
              </a:rPr>
              <a:t>.</a:t>
            </a:r>
            <a:endParaRPr lang="en-GB" sz="2500" dirty="0">
              <a:effectLst/>
              <a:ea typeface="MS Mincho" panose="02020609040205080304" pitchFamily="49" charset="-128"/>
              <a:cs typeface="Times New Roman" panose="02020603050405020304" pitchFamily="18" charset="0"/>
            </a:endParaRPr>
          </a:p>
          <a:p>
            <a:pPr marL="285750" indent="-285750" algn="just">
              <a:lnSpc>
                <a:spcPct val="115000"/>
              </a:lnSpc>
              <a:spcAft>
                <a:spcPts val="1000"/>
              </a:spcAft>
              <a:buFont typeface="Arial" panose="020B0604020202020204" pitchFamily="34" charset="0"/>
              <a:buChar char="•"/>
              <a:tabLst>
                <a:tab pos="228600" algn="l"/>
                <a:tab pos="457200" algn="l"/>
                <a:tab pos="685800" algn="l"/>
                <a:tab pos="914400" algn="l"/>
                <a:tab pos="1143000" algn="l"/>
                <a:tab pos="1371600" algn="l"/>
              </a:tabLst>
            </a:pPr>
            <a:r>
              <a:rPr lang="en-US" sz="2500" dirty="0">
                <a:effectLst/>
                <a:ea typeface="Times New Roman" panose="02020603050405020304" pitchFamily="18" charset="0"/>
                <a:cs typeface="Times New Roman" panose="02020603050405020304" pitchFamily="18" charset="0"/>
              </a:rPr>
              <a:t>Weekly celebration assembly certificates and awards.</a:t>
            </a:r>
            <a:endParaRPr lang="en-GB" sz="2500" dirty="0">
              <a:effectLst/>
              <a:ea typeface="MS Mincho" panose="02020609040205080304" pitchFamily="49" charset="-128"/>
              <a:cs typeface="Times New Roman" panose="02020603050405020304" pitchFamily="18" charset="0"/>
            </a:endParaRPr>
          </a:p>
          <a:p>
            <a:pPr marL="285750" indent="-285750" algn="just">
              <a:lnSpc>
                <a:spcPct val="115000"/>
              </a:lnSpc>
              <a:spcAft>
                <a:spcPts val="1000"/>
              </a:spcAft>
              <a:buFont typeface="Arial" panose="020B0604020202020204" pitchFamily="34" charset="0"/>
              <a:buChar char="•"/>
              <a:tabLst>
                <a:tab pos="457200" algn="l"/>
              </a:tabLst>
            </a:pPr>
            <a:r>
              <a:rPr lang="en-US" sz="2500" dirty="0">
                <a:effectLst/>
                <a:ea typeface="Times New Roman" panose="02020603050405020304" pitchFamily="18" charset="0"/>
                <a:cs typeface="Times New Roman" panose="02020603050405020304" pitchFamily="18" charset="0"/>
              </a:rPr>
              <a:t>Termly </a:t>
            </a:r>
            <a:r>
              <a:rPr lang="en-US" sz="2500" dirty="0" err="1">
                <a:effectLst/>
                <a:ea typeface="Times New Roman" panose="02020603050405020304" pitchFamily="18" charset="0"/>
                <a:cs typeface="Times New Roman" panose="02020603050405020304" pitchFamily="18" charset="0"/>
              </a:rPr>
              <a:t>behaviour</a:t>
            </a:r>
            <a:r>
              <a:rPr lang="en-US" sz="2500" dirty="0">
                <a:effectLst/>
                <a:ea typeface="Times New Roman" panose="02020603050405020304" pitchFamily="18" charset="0"/>
                <a:cs typeface="Times New Roman" panose="02020603050405020304" pitchFamily="18" charset="0"/>
              </a:rPr>
              <a:t> awards: Bronze, silver, gold and platinum star award badges given to pupils who consistently demonstrate our school values.</a:t>
            </a:r>
            <a:endParaRPr lang="en-GB" sz="2500" dirty="0"/>
          </a:p>
        </p:txBody>
      </p:sp>
      <p:pic>
        <p:nvPicPr>
          <p:cNvPr id="8" name="Picture 7">
            <a:extLst>
              <a:ext uri="{FF2B5EF4-FFF2-40B4-BE49-F238E27FC236}">
                <a16:creationId xmlns:a16="http://schemas.microsoft.com/office/drawing/2014/main" id="{7FEEAF72-E82E-4F07-AF24-2A58CFF43B71}"/>
              </a:ext>
            </a:extLst>
          </p:cNvPr>
          <p:cNvPicPr>
            <a:picLocks noChangeAspect="1"/>
          </p:cNvPicPr>
          <p:nvPr/>
        </p:nvPicPr>
        <p:blipFill>
          <a:blip r:embed="rId2"/>
          <a:stretch>
            <a:fillRect/>
          </a:stretch>
        </p:blipFill>
        <p:spPr>
          <a:xfrm>
            <a:off x="1147763" y="177788"/>
            <a:ext cx="2958267" cy="662782"/>
          </a:xfrm>
          <a:prstGeom prst="rect">
            <a:avLst/>
          </a:prstGeom>
        </p:spPr>
      </p:pic>
      <p:pic>
        <p:nvPicPr>
          <p:cNvPr id="1026" name="Picture 2" descr="216,989 Gold Star Stock Photos - Free &amp; Royalty-Free Stock Photos from  Dreamstime">
            <a:extLst>
              <a:ext uri="{FF2B5EF4-FFF2-40B4-BE49-F238E27FC236}">
                <a16:creationId xmlns:a16="http://schemas.microsoft.com/office/drawing/2014/main" id="{8D5A4FB6-B53C-462C-B489-2AF9AFDDD0F9}"/>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242468" y="177788"/>
            <a:ext cx="1037456" cy="103745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5332767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0A0E7DD-0BA2-47B0-B086-64F738E9980E}"/>
              </a:ext>
            </a:extLst>
          </p:cNvPr>
          <p:cNvSpPr>
            <a:spLocks noGrp="1"/>
          </p:cNvSpPr>
          <p:nvPr>
            <p:ph type="title"/>
          </p:nvPr>
        </p:nvSpPr>
        <p:spPr/>
        <p:txBody>
          <a:bodyPr/>
          <a:lstStyle/>
          <a:p>
            <a:endParaRPr lang="en-GB" dirty="0"/>
          </a:p>
        </p:txBody>
      </p:sp>
      <p:sp>
        <p:nvSpPr>
          <p:cNvPr id="7" name="TextBox 6">
            <a:extLst>
              <a:ext uri="{FF2B5EF4-FFF2-40B4-BE49-F238E27FC236}">
                <a16:creationId xmlns:a16="http://schemas.microsoft.com/office/drawing/2014/main" id="{4CD40A3B-E1FE-41A2-9596-4677CC7278F3}"/>
              </a:ext>
            </a:extLst>
          </p:cNvPr>
          <p:cNvSpPr txBox="1"/>
          <p:nvPr/>
        </p:nvSpPr>
        <p:spPr>
          <a:xfrm>
            <a:off x="505030" y="1027907"/>
            <a:ext cx="8895940" cy="2236446"/>
          </a:xfrm>
          <a:prstGeom prst="rect">
            <a:avLst/>
          </a:prstGeom>
          <a:solidFill>
            <a:schemeClr val="bg1"/>
          </a:solidFill>
        </p:spPr>
        <p:txBody>
          <a:bodyPr wrap="square" rtlCol="0">
            <a:spAutoFit/>
          </a:bodyPr>
          <a:lstStyle/>
          <a:p>
            <a:pPr algn="just">
              <a:lnSpc>
                <a:spcPct val="115000"/>
              </a:lnSpc>
              <a:spcAft>
                <a:spcPts val="1000"/>
              </a:spcAft>
              <a:tabLst>
                <a:tab pos="228600" algn="l"/>
                <a:tab pos="457200" algn="l"/>
                <a:tab pos="685800" algn="l"/>
                <a:tab pos="914400" algn="l"/>
                <a:tab pos="1143000" algn="l"/>
                <a:tab pos="1371600" algn="l"/>
              </a:tabLst>
            </a:pPr>
            <a:r>
              <a:rPr lang="en-US" sz="1800" dirty="0">
                <a:effectLst/>
                <a:latin typeface="Arial" panose="020B0604020202020204" pitchFamily="34" charset="0"/>
                <a:ea typeface="Times New Roman" panose="02020603050405020304" pitchFamily="18" charset="0"/>
                <a:cs typeface="Times New Roman" panose="02020603050405020304" pitchFamily="18" charset="0"/>
              </a:rPr>
              <a:t> - </a:t>
            </a:r>
            <a:r>
              <a:rPr lang="en-GB" sz="1800" kern="100" dirty="0">
                <a:effectLst/>
                <a:latin typeface="Arial" panose="020B0604020202020204" pitchFamily="34" charset="0"/>
                <a:ea typeface="Aptos"/>
                <a:cs typeface="Times New Roman" panose="02020603050405020304" pitchFamily="18" charset="0"/>
              </a:rPr>
              <a:t>We use the Zones of Regulation as the first approach in preventing and addressing unwanted behaviours or dysregulated emotions. </a:t>
            </a:r>
          </a:p>
          <a:p>
            <a:pPr marL="285750" indent="-285750" algn="just">
              <a:lnSpc>
                <a:spcPct val="115000"/>
              </a:lnSpc>
              <a:spcAft>
                <a:spcPts val="1000"/>
              </a:spcAft>
              <a:buFontTx/>
              <a:buChar char="-"/>
              <a:tabLst>
                <a:tab pos="228600" algn="l"/>
                <a:tab pos="457200" algn="l"/>
                <a:tab pos="685800" algn="l"/>
                <a:tab pos="914400" algn="l"/>
                <a:tab pos="1143000" algn="l"/>
                <a:tab pos="1371600" algn="l"/>
              </a:tabLst>
            </a:pPr>
            <a:r>
              <a:rPr lang="en-GB" kern="100" dirty="0">
                <a:latin typeface="Arial" panose="020B0604020202020204" pitchFamily="34" charset="0"/>
                <a:ea typeface="Aptos"/>
                <a:cs typeface="Times New Roman" panose="02020603050405020304" pitchFamily="18" charset="0"/>
              </a:rPr>
              <a:t>We</a:t>
            </a:r>
            <a:r>
              <a:rPr lang="en-GB" sz="1800" kern="100" dirty="0">
                <a:effectLst/>
                <a:latin typeface="Arial" panose="020B0604020202020204" pitchFamily="34" charset="0"/>
                <a:ea typeface="Aptos"/>
                <a:cs typeface="Times New Roman" panose="02020603050405020304" pitchFamily="18" charset="0"/>
              </a:rPr>
              <a:t> recognise that self-reflection is the key to ensuring poor behaviour is addressed in the most appropriate way. </a:t>
            </a:r>
          </a:p>
          <a:p>
            <a:pPr marL="285750" indent="-285750" algn="just">
              <a:lnSpc>
                <a:spcPct val="115000"/>
              </a:lnSpc>
              <a:spcAft>
                <a:spcPts val="1000"/>
              </a:spcAft>
              <a:buFontTx/>
              <a:buChar char="-"/>
              <a:tabLst>
                <a:tab pos="228600" algn="l"/>
                <a:tab pos="457200" algn="l"/>
                <a:tab pos="685800" algn="l"/>
                <a:tab pos="914400" algn="l"/>
                <a:tab pos="1143000" algn="l"/>
                <a:tab pos="1371600" algn="l"/>
              </a:tabLst>
            </a:pPr>
            <a:r>
              <a:rPr lang="en-GB" b="0" i="0" dirty="0">
                <a:solidFill>
                  <a:srgbClr val="4D5156"/>
                </a:solidFill>
                <a:effectLst/>
                <a:latin typeface="Roboto" panose="02000000000000000000" pitchFamily="2" charset="0"/>
              </a:rPr>
              <a:t>The Zones of Regulation provide an easy way to think and talk about how children  feel on the inside and sorts emotions into four coloured Zones.</a:t>
            </a:r>
            <a:endParaRPr lang="en-GB" dirty="0"/>
          </a:p>
        </p:txBody>
      </p:sp>
      <p:pic>
        <p:nvPicPr>
          <p:cNvPr id="10" name="Picture 9">
            <a:extLst>
              <a:ext uri="{FF2B5EF4-FFF2-40B4-BE49-F238E27FC236}">
                <a16:creationId xmlns:a16="http://schemas.microsoft.com/office/drawing/2014/main" id="{30695335-97F0-4C2F-9F48-9F701D1A39DB}"/>
              </a:ext>
            </a:extLst>
          </p:cNvPr>
          <p:cNvPicPr>
            <a:picLocks noChangeAspect="1"/>
          </p:cNvPicPr>
          <p:nvPr/>
        </p:nvPicPr>
        <p:blipFill>
          <a:blip r:embed="rId2"/>
          <a:stretch>
            <a:fillRect/>
          </a:stretch>
        </p:blipFill>
        <p:spPr>
          <a:xfrm>
            <a:off x="3369189" y="3191616"/>
            <a:ext cx="6143521" cy="3364732"/>
          </a:xfrm>
          <a:prstGeom prst="rect">
            <a:avLst/>
          </a:prstGeom>
        </p:spPr>
      </p:pic>
      <p:pic>
        <p:nvPicPr>
          <p:cNvPr id="5" name="Picture 4">
            <a:extLst>
              <a:ext uri="{FF2B5EF4-FFF2-40B4-BE49-F238E27FC236}">
                <a16:creationId xmlns:a16="http://schemas.microsoft.com/office/drawing/2014/main" id="{D194AC53-1E78-4623-ADF9-6ADB7663A4F7}"/>
              </a:ext>
            </a:extLst>
          </p:cNvPr>
          <p:cNvPicPr>
            <a:picLocks noChangeAspect="1"/>
          </p:cNvPicPr>
          <p:nvPr/>
        </p:nvPicPr>
        <p:blipFill>
          <a:blip r:embed="rId3"/>
          <a:stretch>
            <a:fillRect/>
          </a:stretch>
        </p:blipFill>
        <p:spPr>
          <a:xfrm>
            <a:off x="971029" y="188888"/>
            <a:ext cx="5800502" cy="666517"/>
          </a:xfrm>
          <a:prstGeom prst="rect">
            <a:avLst/>
          </a:prstGeom>
        </p:spPr>
      </p:pic>
    </p:spTree>
    <p:extLst>
      <p:ext uri="{BB962C8B-B14F-4D97-AF65-F5344CB8AC3E}">
        <p14:creationId xmlns:p14="http://schemas.microsoft.com/office/powerpoint/2010/main" val="71895429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extBox 11">
            <a:extLst>
              <a:ext uri="{FF2B5EF4-FFF2-40B4-BE49-F238E27FC236}">
                <a16:creationId xmlns:a16="http://schemas.microsoft.com/office/drawing/2014/main" id="{57F80B76-F191-408D-9082-D9B3293DF35F}"/>
              </a:ext>
            </a:extLst>
          </p:cNvPr>
          <p:cNvSpPr txBox="1"/>
          <p:nvPr/>
        </p:nvSpPr>
        <p:spPr>
          <a:xfrm>
            <a:off x="2362048" y="1224158"/>
            <a:ext cx="7256719" cy="1226754"/>
          </a:xfrm>
          <a:prstGeom prst="rect">
            <a:avLst/>
          </a:prstGeom>
          <a:solidFill>
            <a:schemeClr val="bg1"/>
          </a:solidFill>
        </p:spPr>
        <p:txBody>
          <a:bodyPr wrap="square" rtlCol="0">
            <a:spAutoFit/>
          </a:bodyPr>
          <a:lstStyle/>
          <a:p>
            <a:endParaRPr lang="en-GB" dirty="0"/>
          </a:p>
        </p:txBody>
      </p:sp>
      <p:sp>
        <p:nvSpPr>
          <p:cNvPr id="11" name="TextBox 10">
            <a:extLst>
              <a:ext uri="{FF2B5EF4-FFF2-40B4-BE49-F238E27FC236}">
                <a16:creationId xmlns:a16="http://schemas.microsoft.com/office/drawing/2014/main" id="{7AECE847-07F2-496D-B52C-B239B605BFDB}"/>
              </a:ext>
            </a:extLst>
          </p:cNvPr>
          <p:cNvSpPr txBox="1"/>
          <p:nvPr/>
        </p:nvSpPr>
        <p:spPr>
          <a:xfrm>
            <a:off x="2375534" y="2688368"/>
            <a:ext cx="6738969" cy="1529671"/>
          </a:xfrm>
          <a:prstGeom prst="rect">
            <a:avLst/>
          </a:prstGeom>
          <a:solidFill>
            <a:schemeClr val="bg1"/>
          </a:solidFill>
        </p:spPr>
        <p:txBody>
          <a:bodyPr wrap="square" rtlCol="0">
            <a:spAutoFit/>
          </a:bodyPr>
          <a:lstStyle/>
          <a:p>
            <a:endParaRPr lang="en-GB" dirty="0"/>
          </a:p>
        </p:txBody>
      </p:sp>
      <p:sp>
        <p:nvSpPr>
          <p:cNvPr id="10" name="TextBox 9">
            <a:extLst>
              <a:ext uri="{FF2B5EF4-FFF2-40B4-BE49-F238E27FC236}">
                <a16:creationId xmlns:a16="http://schemas.microsoft.com/office/drawing/2014/main" id="{42F9A869-BC21-455E-86DA-B0D2068FC246}"/>
              </a:ext>
            </a:extLst>
          </p:cNvPr>
          <p:cNvSpPr txBox="1"/>
          <p:nvPr/>
        </p:nvSpPr>
        <p:spPr>
          <a:xfrm>
            <a:off x="2354827" y="4407088"/>
            <a:ext cx="7277426" cy="2229686"/>
          </a:xfrm>
          <a:prstGeom prst="rect">
            <a:avLst/>
          </a:prstGeom>
          <a:solidFill>
            <a:schemeClr val="bg1"/>
          </a:solidFill>
        </p:spPr>
        <p:txBody>
          <a:bodyPr wrap="square" rtlCol="0">
            <a:spAutoFit/>
          </a:bodyPr>
          <a:lstStyle/>
          <a:p>
            <a:endParaRPr lang="en-GB" dirty="0"/>
          </a:p>
        </p:txBody>
      </p:sp>
      <p:pic>
        <p:nvPicPr>
          <p:cNvPr id="4" name="Picture 3">
            <a:extLst>
              <a:ext uri="{FF2B5EF4-FFF2-40B4-BE49-F238E27FC236}">
                <a16:creationId xmlns:a16="http://schemas.microsoft.com/office/drawing/2014/main" id="{33D24242-7517-45E9-8C03-8B6A4486599B}"/>
              </a:ext>
            </a:extLst>
          </p:cNvPr>
          <p:cNvPicPr>
            <a:picLocks noChangeAspect="1"/>
          </p:cNvPicPr>
          <p:nvPr/>
        </p:nvPicPr>
        <p:blipFill>
          <a:blip r:embed="rId2"/>
          <a:stretch>
            <a:fillRect/>
          </a:stretch>
        </p:blipFill>
        <p:spPr>
          <a:xfrm>
            <a:off x="1073970" y="111979"/>
            <a:ext cx="3365503" cy="915928"/>
          </a:xfrm>
          <a:prstGeom prst="rect">
            <a:avLst/>
          </a:prstGeom>
        </p:spPr>
      </p:pic>
      <p:sp>
        <p:nvSpPr>
          <p:cNvPr id="8" name="TextBox 7">
            <a:extLst>
              <a:ext uri="{FF2B5EF4-FFF2-40B4-BE49-F238E27FC236}">
                <a16:creationId xmlns:a16="http://schemas.microsoft.com/office/drawing/2014/main" id="{AA0F523B-33FE-4EC3-B702-F58C32B2D7DE}"/>
              </a:ext>
            </a:extLst>
          </p:cNvPr>
          <p:cNvSpPr txBox="1"/>
          <p:nvPr/>
        </p:nvSpPr>
        <p:spPr>
          <a:xfrm>
            <a:off x="2375534" y="4372359"/>
            <a:ext cx="7256718" cy="3188052"/>
          </a:xfrm>
          <a:prstGeom prst="rect">
            <a:avLst/>
          </a:prstGeom>
          <a:noFill/>
        </p:spPr>
        <p:txBody>
          <a:bodyPr wrap="square">
            <a:spAutoFit/>
          </a:bodyPr>
          <a:lstStyle/>
          <a:p>
            <a:pPr algn="just">
              <a:lnSpc>
                <a:spcPct val="115000"/>
              </a:lnSpc>
              <a:spcAft>
                <a:spcPts val="1000"/>
              </a:spcAft>
            </a:pPr>
            <a:r>
              <a:rPr lang="en-GB" sz="1800" kern="100" dirty="0">
                <a:effectLst/>
                <a:latin typeface="Arial" panose="020B0604020202020204" pitchFamily="34" charset="0"/>
                <a:ea typeface="Aptos"/>
                <a:cs typeface="Times New Roman" panose="02020603050405020304" pitchFamily="18" charset="0"/>
              </a:rPr>
              <a:t>If the unwanted behaviour continues the pupil will receive a reminder that unless they regulate their behaviour, they will spend some time during the next playtime to reflect on their choices. Adults will </a:t>
            </a:r>
            <a:r>
              <a:rPr lang="en-GB" sz="1800" b="1" kern="100" dirty="0">
                <a:effectLst/>
                <a:latin typeface="Arial" panose="020B0604020202020204" pitchFamily="34" charset="0"/>
                <a:ea typeface="Aptos"/>
                <a:cs typeface="Times New Roman" panose="02020603050405020304" pitchFamily="18" charset="0"/>
              </a:rPr>
              <a:t>direct</a:t>
            </a:r>
            <a:r>
              <a:rPr lang="en-GB" sz="1800" kern="100" dirty="0">
                <a:effectLst/>
                <a:latin typeface="Arial" panose="020B0604020202020204" pitchFamily="34" charset="0"/>
                <a:ea typeface="Aptos"/>
                <a:cs typeface="Times New Roman" panose="02020603050405020304" pitchFamily="18" charset="0"/>
              </a:rPr>
              <a:t> the pupil to use the Zones of Regulation strategies to help them regulate their behaviour and pupils are </a:t>
            </a:r>
            <a:r>
              <a:rPr lang="en-GB" sz="1800" b="1" kern="100" dirty="0">
                <a:effectLst/>
                <a:latin typeface="Arial" panose="020B0604020202020204" pitchFamily="34" charset="0"/>
                <a:ea typeface="Aptos"/>
                <a:cs typeface="Times New Roman" panose="02020603050405020304" pitchFamily="18" charset="0"/>
              </a:rPr>
              <a:t>offered a brain break</a:t>
            </a:r>
            <a:r>
              <a:rPr lang="en-GB" sz="1800" kern="100" dirty="0">
                <a:effectLst/>
                <a:latin typeface="Arial" panose="020B0604020202020204" pitchFamily="34" charset="0"/>
                <a:ea typeface="Aptos"/>
                <a:cs typeface="Times New Roman" panose="02020603050405020304" pitchFamily="18" charset="0"/>
              </a:rPr>
              <a:t> in the nurture room or snug or to go to another classroom to continue their learning.</a:t>
            </a:r>
            <a:endParaRPr lang="en-GB" sz="1800" dirty="0">
              <a:effectLst/>
              <a:latin typeface="Cambria" panose="02040503050406030204" pitchFamily="18" charset="0"/>
              <a:ea typeface="MS Mincho" panose="02020609040205080304" pitchFamily="49" charset="-128"/>
              <a:cs typeface="Times New Roman" panose="02020603050405020304" pitchFamily="18" charset="0"/>
            </a:endParaRPr>
          </a:p>
          <a:p>
            <a:pPr algn="just">
              <a:lnSpc>
                <a:spcPct val="115000"/>
              </a:lnSpc>
              <a:spcAft>
                <a:spcPts val="1000"/>
              </a:spcAft>
            </a:pPr>
            <a:r>
              <a:rPr lang="en-GB" sz="1800" kern="100" dirty="0">
                <a:effectLst/>
                <a:latin typeface="Arial" panose="020B0604020202020204" pitchFamily="34" charset="0"/>
                <a:ea typeface="Aptos"/>
                <a:cs typeface="Times New Roman" panose="02020603050405020304" pitchFamily="18" charset="0"/>
              </a:rPr>
              <a:t> </a:t>
            </a:r>
            <a:endParaRPr lang="en-GB" sz="1800" dirty="0">
              <a:effectLst/>
              <a:latin typeface="Cambria" panose="02040503050406030204" pitchFamily="18" charset="0"/>
              <a:ea typeface="MS Mincho" panose="02020609040205080304" pitchFamily="49" charset="-128"/>
              <a:cs typeface="Times New Roman" panose="02020603050405020304" pitchFamily="18" charset="0"/>
            </a:endParaRPr>
          </a:p>
          <a:p>
            <a:pPr algn="just">
              <a:lnSpc>
                <a:spcPct val="115000"/>
              </a:lnSpc>
              <a:spcAft>
                <a:spcPts val="1000"/>
              </a:spcAft>
              <a:tabLst>
                <a:tab pos="228600" algn="l"/>
                <a:tab pos="457200" algn="l"/>
                <a:tab pos="685800" algn="l"/>
                <a:tab pos="914400" algn="l"/>
                <a:tab pos="1143000" algn="l"/>
                <a:tab pos="1371600" algn="l"/>
              </a:tabLst>
            </a:pPr>
            <a:r>
              <a:rPr lang="en-US" sz="1800" dirty="0">
                <a:effectLst/>
                <a:latin typeface="Arial" panose="020B0604020202020204" pitchFamily="34" charset="0"/>
                <a:ea typeface="Times New Roman" panose="02020603050405020304" pitchFamily="18" charset="0"/>
                <a:cs typeface="Times New Roman" panose="02020603050405020304" pitchFamily="18" charset="0"/>
              </a:rPr>
              <a:t>.</a:t>
            </a:r>
            <a:endParaRPr lang="en-GB" dirty="0"/>
          </a:p>
        </p:txBody>
      </p:sp>
      <p:sp>
        <p:nvSpPr>
          <p:cNvPr id="14" name="TextBox 13">
            <a:extLst>
              <a:ext uri="{FF2B5EF4-FFF2-40B4-BE49-F238E27FC236}">
                <a16:creationId xmlns:a16="http://schemas.microsoft.com/office/drawing/2014/main" id="{C7E98048-2369-4204-8F8C-92B38F7A5BFE}"/>
              </a:ext>
            </a:extLst>
          </p:cNvPr>
          <p:cNvSpPr txBox="1"/>
          <p:nvPr/>
        </p:nvSpPr>
        <p:spPr>
          <a:xfrm>
            <a:off x="2375534" y="1303816"/>
            <a:ext cx="7151923" cy="1020921"/>
          </a:xfrm>
          <a:prstGeom prst="rect">
            <a:avLst/>
          </a:prstGeom>
          <a:noFill/>
        </p:spPr>
        <p:txBody>
          <a:bodyPr wrap="square">
            <a:spAutoFit/>
          </a:bodyPr>
          <a:lstStyle/>
          <a:p>
            <a:pPr algn="just">
              <a:lnSpc>
                <a:spcPct val="115000"/>
              </a:lnSpc>
              <a:spcAft>
                <a:spcPts val="1000"/>
              </a:spcAft>
            </a:pPr>
            <a:r>
              <a:rPr lang="en-GB" sz="1800" kern="100" dirty="0">
                <a:effectLst/>
                <a:latin typeface="Arial" panose="020B0604020202020204" pitchFamily="34" charset="0"/>
                <a:ea typeface="Aptos"/>
                <a:cs typeface="Times New Roman" panose="02020603050405020304" pitchFamily="18" charset="0"/>
              </a:rPr>
              <a:t>Adults </a:t>
            </a:r>
            <a:r>
              <a:rPr lang="en-GB" sz="1800" b="1" kern="100" dirty="0">
                <a:effectLst/>
                <a:latin typeface="Arial" panose="020B0604020202020204" pitchFamily="34" charset="0"/>
                <a:ea typeface="Aptos"/>
                <a:cs typeface="Times New Roman" panose="02020603050405020304" pitchFamily="18" charset="0"/>
              </a:rPr>
              <a:t>notice</a:t>
            </a:r>
            <a:r>
              <a:rPr lang="en-GB" sz="1800" kern="100" dirty="0">
                <a:effectLst/>
                <a:latin typeface="Arial" panose="020B0604020202020204" pitchFamily="34" charset="0"/>
                <a:ea typeface="Aptos"/>
                <a:cs typeface="Times New Roman" panose="02020603050405020304" pitchFamily="18" charset="0"/>
              </a:rPr>
              <a:t> the dysregulated behaviour, help the pupil label their emotion/zone they are in and provide opportunities for them to calm down and regulate. </a:t>
            </a:r>
            <a:r>
              <a:rPr lang="en-GB" sz="1800" b="1" kern="100" dirty="0">
                <a:effectLst/>
                <a:latin typeface="Arial" panose="020B0604020202020204" pitchFamily="34" charset="0"/>
                <a:ea typeface="Aptos"/>
                <a:cs typeface="Times New Roman" panose="02020603050405020304" pitchFamily="18" charset="0"/>
              </a:rPr>
              <a:t> </a:t>
            </a:r>
            <a:endParaRPr lang="en-GB" sz="1800" dirty="0">
              <a:effectLst/>
              <a:latin typeface="Cambria" panose="02040503050406030204" pitchFamily="18" charset="0"/>
              <a:ea typeface="MS Mincho" panose="02020609040205080304" pitchFamily="49" charset="-128"/>
              <a:cs typeface="Times New Roman" panose="02020603050405020304" pitchFamily="18" charset="0"/>
            </a:endParaRPr>
          </a:p>
        </p:txBody>
      </p:sp>
      <p:sp>
        <p:nvSpPr>
          <p:cNvPr id="16" name="TextBox 15">
            <a:extLst>
              <a:ext uri="{FF2B5EF4-FFF2-40B4-BE49-F238E27FC236}">
                <a16:creationId xmlns:a16="http://schemas.microsoft.com/office/drawing/2014/main" id="{03CB05E9-9C2A-43A0-B984-8D8D74E44892}"/>
              </a:ext>
            </a:extLst>
          </p:cNvPr>
          <p:cNvSpPr txBox="1"/>
          <p:nvPr/>
        </p:nvSpPr>
        <p:spPr>
          <a:xfrm>
            <a:off x="2375534" y="2755202"/>
            <a:ext cx="6591485" cy="1339469"/>
          </a:xfrm>
          <a:prstGeom prst="rect">
            <a:avLst/>
          </a:prstGeom>
          <a:noFill/>
        </p:spPr>
        <p:txBody>
          <a:bodyPr wrap="square">
            <a:spAutoFit/>
          </a:bodyPr>
          <a:lstStyle/>
          <a:p>
            <a:pPr algn="just">
              <a:lnSpc>
                <a:spcPct val="115000"/>
              </a:lnSpc>
              <a:spcAft>
                <a:spcPts val="1000"/>
              </a:spcAft>
            </a:pPr>
            <a:r>
              <a:rPr lang="en-GB" sz="1800" kern="100" dirty="0">
                <a:effectLst/>
                <a:latin typeface="Arial" panose="020B0604020202020204" pitchFamily="34" charset="0"/>
                <a:ea typeface="Aptos"/>
                <a:cs typeface="Times New Roman" panose="02020603050405020304" pitchFamily="18" charset="0"/>
              </a:rPr>
              <a:t>If the unwanted behaviour continues, the pupil will receive a </a:t>
            </a:r>
            <a:r>
              <a:rPr lang="en-GB" sz="1800" b="1" kern="100" dirty="0">
                <a:effectLst/>
                <a:latin typeface="Arial" panose="020B0604020202020204" pitchFamily="34" charset="0"/>
                <a:ea typeface="Aptos"/>
                <a:cs typeface="Times New Roman" panose="02020603050405020304" pitchFamily="18" charset="0"/>
              </a:rPr>
              <a:t>reminder </a:t>
            </a:r>
            <a:r>
              <a:rPr lang="en-GB" sz="1800" kern="100" dirty="0">
                <a:effectLst/>
                <a:latin typeface="Arial" panose="020B0604020202020204" pitchFamily="34" charset="0"/>
                <a:ea typeface="Aptos"/>
                <a:cs typeface="Times New Roman" panose="02020603050405020304" pitchFamily="18" charset="0"/>
              </a:rPr>
              <a:t>from the class teacher/adult. The pupil is encouraged to use Zones of Regulation strategies to manage their emotion.</a:t>
            </a:r>
            <a:r>
              <a:rPr lang="en-GB" sz="1800" b="1" kern="100" dirty="0">
                <a:effectLst/>
                <a:latin typeface="Arial" panose="020B0604020202020204" pitchFamily="34" charset="0"/>
                <a:ea typeface="Aptos"/>
                <a:cs typeface="Times New Roman" panose="02020603050405020304" pitchFamily="18" charset="0"/>
              </a:rPr>
              <a:t> </a:t>
            </a:r>
            <a:endParaRPr lang="en-GB" sz="1800" dirty="0">
              <a:effectLst/>
              <a:latin typeface="Cambria" panose="02040503050406030204" pitchFamily="18" charset="0"/>
              <a:ea typeface="MS Mincho" panose="02020609040205080304" pitchFamily="49" charset="-128"/>
              <a:cs typeface="Times New Roman" panose="02020603050405020304" pitchFamily="18" charset="0"/>
            </a:endParaRPr>
          </a:p>
        </p:txBody>
      </p:sp>
      <p:pic>
        <p:nvPicPr>
          <p:cNvPr id="18" name="Picture 17">
            <a:extLst>
              <a:ext uri="{FF2B5EF4-FFF2-40B4-BE49-F238E27FC236}">
                <a16:creationId xmlns:a16="http://schemas.microsoft.com/office/drawing/2014/main" id="{B96B97CD-DEE2-4F8C-9C60-7A4284071519}"/>
              </a:ext>
            </a:extLst>
          </p:cNvPr>
          <p:cNvPicPr>
            <a:picLocks noChangeAspect="1"/>
          </p:cNvPicPr>
          <p:nvPr/>
        </p:nvPicPr>
        <p:blipFill>
          <a:blip r:embed="rId3"/>
          <a:stretch>
            <a:fillRect/>
          </a:stretch>
        </p:blipFill>
        <p:spPr>
          <a:xfrm>
            <a:off x="559547" y="1130780"/>
            <a:ext cx="1696955" cy="1366992"/>
          </a:xfrm>
          <a:prstGeom prst="rect">
            <a:avLst/>
          </a:prstGeom>
        </p:spPr>
      </p:pic>
      <p:pic>
        <p:nvPicPr>
          <p:cNvPr id="21" name="Picture 20">
            <a:extLst>
              <a:ext uri="{FF2B5EF4-FFF2-40B4-BE49-F238E27FC236}">
                <a16:creationId xmlns:a16="http://schemas.microsoft.com/office/drawing/2014/main" id="{9437841B-B471-4987-BAF2-BECF81903C61}"/>
              </a:ext>
            </a:extLst>
          </p:cNvPr>
          <p:cNvPicPr>
            <a:picLocks noChangeAspect="1"/>
          </p:cNvPicPr>
          <p:nvPr/>
        </p:nvPicPr>
        <p:blipFill>
          <a:blip r:embed="rId4"/>
          <a:stretch>
            <a:fillRect/>
          </a:stretch>
        </p:blipFill>
        <p:spPr>
          <a:xfrm>
            <a:off x="464917" y="2641033"/>
            <a:ext cx="1791585" cy="1719196"/>
          </a:xfrm>
          <a:prstGeom prst="rect">
            <a:avLst/>
          </a:prstGeom>
        </p:spPr>
      </p:pic>
      <p:pic>
        <p:nvPicPr>
          <p:cNvPr id="23" name="Picture 22">
            <a:extLst>
              <a:ext uri="{FF2B5EF4-FFF2-40B4-BE49-F238E27FC236}">
                <a16:creationId xmlns:a16="http://schemas.microsoft.com/office/drawing/2014/main" id="{6750CDCF-3F6A-4A4C-8E46-972080F89191}"/>
              </a:ext>
            </a:extLst>
          </p:cNvPr>
          <p:cNvPicPr>
            <a:picLocks noChangeAspect="1"/>
          </p:cNvPicPr>
          <p:nvPr/>
        </p:nvPicPr>
        <p:blipFill>
          <a:blip r:embed="rId5"/>
          <a:stretch>
            <a:fillRect/>
          </a:stretch>
        </p:blipFill>
        <p:spPr>
          <a:xfrm>
            <a:off x="441303" y="4503490"/>
            <a:ext cx="1811741" cy="1558097"/>
          </a:xfrm>
          <a:prstGeom prst="rect">
            <a:avLst/>
          </a:prstGeom>
        </p:spPr>
      </p:pic>
    </p:spTree>
    <p:extLst>
      <p:ext uri="{BB962C8B-B14F-4D97-AF65-F5344CB8AC3E}">
        <p14:creationId xmlns:p14="http://schemas.microsoft.com/office/powerpoint/2010/main" val="95006440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a:extLst>
              <a:ext uri="{FF2B5EF4-FFF2-40B4-BE49-F238E27FC236}">
                <a16:creationId xmlns:a16="http://schemas.microsoft.com/office/drawing/2014/main" id="{1ED1DBFA-2E15-4A68-A346-9F3FFD0FEDED}"/>
              </a:ext>
            </a:extLst>
          </p:cNvPr>
          <p:cNvSpPr txBox="1"/>
          <p:nvPr/>
        </p:nvSpPr>
        <p:spPr>
          <a:xfrm>
            <a:off x="1976283" y="3634842"/>
            <a:ext cx="7631061" cy="1954798"/>
          </a:xfrm>
          <a:prstGeom prst="rect">
            <a:avLst/>
          </a:prstGeom>
          <a:solidFill>
            <a:schemeClr val="bg1"/>
          </a:solidFill>
        </p:spPr>
        <p:txBody>
          <a:bodyPr wrap="square" rtlCol="0">
            <a:spAutoFit/>
          </a:bodyPr>
          <a:lstStyle/>
          <a:p>
            <a:endParaRPr lang="en-GB" dirty="0"/>
          </a:p>
        </p:txBody>
      </p:sp>
      <p:sp>
        <p:nvSpPr>
          <p:cNvPr id="3" name="TextBox 2">
            <a:extLst>
              <a:ext uri="{FF2B5EF4-FFF2-40B4-BE49-F238E27FC236}">
                <a16:creationId xmlns:a16="http://schemas.microsoft.com/office/drawing/2014/main" id="{770DE8B7-706A-4405-A001-C623BECDEB94}"/>
              </a:ext>
            </a:extLst>
          </p:cNvPr>
          <p:cNvSpPr txBox="1"/>
          <p:nvPr/>
        </p:nvSpPr>
        <p:spPr>
          <a:xfrm>
            <a:off x="1976284" y="1415123"/>
            <a:ext cx="7631061" cy="1325563"/>
          </a:xfrm>
          <a:prstGeom prst="rect">
            <a:avLst/>
          </a:prstGeom>
          <a:solidFill>
            <a:schemeClr val="bg1"/>
          </a:solidFill>
        </p:spPr>
        <p:txBody>
          <a:bodyPr wrap="square" rtlCol="0">
            <a:spAutoFit/>
          </a:bodyPr>
          <a:lstStyle/>
          <a:p>
            <a:endParaRPr lang="en-GB" dirty="0"/>
          </a:p>
        </p:txBody>
      </p:sp>
      <p:sp>
        <p:nvSpPr>
          <p:cNvPr id="2" name="Title 1">
            <a:extLst>
              <a:ext uri="{FF2B5EF4-FFF2-40B4-BE49-F238E27FC236}">
                <a16:creationId xmlns:a16="http://schemas.microsoft.com/office/drawing/2014/main" id="{B978CBD2-8A7E-4039-B0B0-56C33137534C}"/>
              </a:ext>
            </a:extLst>
          </p:cNvPr>
          <p:cNvSpPr>
            <a:spLocks noGrp="1"/>
          </p:cNvSpPr>
          <p:nvPr>
            <p:ph type="title"/>
          </p:nvPr>
        </p:nvSpPr>
        <p:spPr/>
        <p:txBody>
          <a:bodyPr/>
          <a:lstStyle/>
          <a:p>
            <a:endParaRPr lang="en-GB"/>
          </a:p>
        </p:txBody>
      </p:sp>
      <p:sp>
        <p:nvSpPr>
          <p:cNvPr id="4" name="TextBox 3">
            <a:extLst>
              <a:ext uri="{FF2B5EF4-FFF2-40B4-BE49-F238E27FC236}">
                <a16:creationId xmlns:a16="http://schemas.microsoft.com/office/drawing/2014/main" id="{2938BCB0-2829-449C-8FD8-F256727249A3}"/>
              </a:ext>
            </a:extLst>
          </p:cNvPr>
          <p:cNvSpPr txBox="1"/>
          <p:nvPr/>
        </p:nvSpPr>
        <p:spPr>
          <a:xfrm>
            <a:off x="2182761" y="1415123"/>
            <a:ext cx="7424584" cy="3954031"/>
          </a:xfrm>
          <a:prstGeom prst="rect">
            <a:avLst/>
          </a:prstGeom>
          <a:noFill/>
        </p:spPr>
        <p:txBody>
          <a:bodyPr wrap="square">
            <a:spAutoFit/>
          </a:bodyPr>
          <a:lstStyle/>
          <a:p>
            <a:pPr algn="just">
              <a:lnSpc>
                <a:spcPct val="115000"/>
              </a:lnSpc>
              <a:spcAft>
                <a:spcPts val="1000"/>
              </a:spcAft>
            </a:pPr>
            <a:r>
              <a:rPr lang="en-GB" sz="1800" b="1" kern="100" dirty="0">
                <a:effectLst/>
                <a:latin typeface="Arial" panose="020B0604020202020204" pitchFamily="34" charset="0"/>
                <a:ea typeface="Aptos"/>
                <a:cs typeface="Times New Roman" panose="02020603050405020304" pitchFamily="18" charset="0"/>
              </a:rPr>
              <a:t>Step 4</a:t>
            </a:r>
            <a:r>
              <a:rPr lang="en-GB" sz="1800" kern="100" dirty="0">
                <a:effectLst/>
                <a:latin typeface="Arial" panose="020B0604020202020204" pitchFamily="34" charset="0"/>
                <a:ea typeface="Aptos"/>
                <a:cs typeface="Times New Roman" panose="02020603050405020304" pitchFamily="18" charset="0"/>
              </a:rPr>
              <a:t>- If the pupil is unable to regulate their behaviour they will be directed to have a </a:t>
            </a:r>
            <a:r>
              <a:rPr lang="en-GB" sz="1800" b="1" kern="100" dirty="0">
                <a:effectLst/>
                <a:latin typeface="Arial" panose="020B0604020202020204" pitchFamily="34" charset="0"/>
                <a:ea typeface="Aptos"/>
                <a:cs typeface="Times New Roman" panose="02020603050405020304" pitchFamily="18" charset="0"/>
              </a:rPr>
              <a:t>restorative conversation</a:t>
            </a:r>
            <a:r>
              <a:rPr lang="en-GB" sz="1800" kern="100" dirty="0">
                <a:effectLst/>
                <a:latin typeface="Arial" panose="020B0604020202020204" pitchFamily="34" charset="0"/>
                <a:ea typeface="Aptos"/>
                <a:cs typeface="Times New Roman" panose="02020603050405020304" pitchFamily="18" charset="0"/>
              </a:rPr>
              <a:t> with a member of senior staff during the </a:t>
            </a:r>
            <a:r>
              <a:rPr lang="en-GB" sz="1800" b="1" kern="100" dirty="0">
                <a:effectLst/>
                <a:latin typeface="Arial" panose="020B0604020202020204" pitchFamily="34" charset="0"/>
                <a:ea typeface="Aptos"/>
                <a:cs typeface="Times New Roman" panose="02020603050405020304" pitchFamily="18" charset="0"/>
              </a:rPr>
              <a:t>next playtime </a:t>
            </a:r>
            <a:r>
              <a:rPr lang="en-GB" sz="1800" kern="100" dirty="0">
                <a:effectLst/>
                <a:latin typeface="Arial" panose="020B0604020202020204" pitchFamily="34" charset="0"/>
                <a:ea typeface="Aptos"/>
                <a:cs typeface="Times New Roman" panose="02020603050405020304" pitchFamily="18" charset="0"/>
              </a:rPr>
              <a:t>to reflect on their behaviour choices. Parents/carers are informed at the end of the day.</a:t>
            </a:r>
            <a:endParaRPr lang="en-GB" sz="1800" dirty="0">
              <a:effectLst/>
              <a:latin typeface="Cambria" panose="02040503050406030204" pitchFamily="18" charset="0"/>
              <a:ea typeface="MS Mincho" panose="02020609040205080304" pitchFamily="49" charset="-128"/>
              <a:cs typeface="Times New Roman" panose="02020603050405020304" pitchFamily="18" charset="0"/>
            </a:endParaRPr>
          </a:p>
          <a:p>
            <a:pPr algn="just">
              <a:lnSpc>
                <a:spcPct val="115000"/>
              </a:lnSpc>
              <a:spcAft>
                <a:spcPts val="1000"/>
              </a:spcAft>
            </a:pPr>
            <a:r>
              <a:rPr lang="en-GB" sz="1800" b="1" kern="100" dirty="0">
                <a:effectLst/>
                <a:latin typeface="Arial" panose="020B0604020202020204" pitchFamily="34" charset="0"/>
                <a:ea typeface="Aptos"/>
                <a:cs typeface="Times New Roman" panose="02020603050405020304" pitchFamily="18" charset="0"/>
              </a:rPr>
              <a:t> </a:t>
            </a:r>
          </a:p>
          <a:p>
            <a:pPr algn="just">
              <a:lnSpc>
                <a:spcPct val="115000"/>
              </a:lnSpc>
              <a:spcAft>
                <a:spcPts val="1000"/>
              </a:spcAft>
            </a:pPr>
            <a:endParaRPr lang="en-GB" sz="1800" dirty="0">
              <a:effectLst/>
              <a:latin typeface="Cambria" panose="02040503050406030204" pitchFamily="18" charset="0"/>
              <a:ea typeface="MS Mincho" panose="02020609040205080304" pitchFamily="49" charset="-128"/>
              <a:cs typeface="Times New Roman" panose="02020603050405020304" pitchFamily="18" charset="0"/>
            </a:endParaRPr>
          </a:p>
          <a:p>
            <a:pPr algn="just">
              <a:lnSpc>
                <a:spcPct val="115000"/>
              </a:lnSpc>
              <a:spcAft>
                <a:spcPts val="1000"/>
              </a:spcAft>
            </a:pPr>
            <a:r>
              <a:rPr lang="en-GB" sz="1800" b="1" kern="100" dirty="0">
                <a:effectLst/>
                <a:latin typeface="Arial" panose="020B0604020202020204" pitchFamily="34" charset="0"/>
                <a:ea typeface="Aptos"/>
                <a:cs typeface="Times New Roman" panose="02020603050405020304" pitchFamily="18" charset="0"/>
              </a:rPr>
              <a:t>Step 5</a:t>
            </a:r>
            <a:r>
              <a:rPr lang="en-GB" sz="1800" kern="100" dirty="0">
                <a:effectLst/>
                <a:latin typeface="Arial" panose="020B0604020202020204" pitchFamily="34" charset="0"/>
                <a:ea typeface="Aptos"/>
                <a:cs typeface="Times New Roman" panose="02020603050405020304" pitchFamily="18" charset="0"/>
              </a:rPr>
              <a:t>- If the unwanted behaviour continues, the pupil and class teacher meet with the SENDCo or Headteacher and parent and a </a:t>
            </a:r>
            <a:r>
              <a:rPr lang="en-GB" sz="1800" b="1" kern="100" dirty="0">
                <a:effectLst/>
                <a:latin typeface="Arial" panose="020B0604020202020204" pitchFamily="34" charset="0"/>
                <a:ea typeface="Aptos"/>
                <a:cs typeface="Times New Roman" panose="02020603050405020304" pitchFamily="18" charset="0"/>
              </a:rPr>
              <a:t>behaviour target is agreed</a:t>
            </a:r>
            <a:r>
              <a:rPr lang="en-GB" sz="1800" kern="100" dirty="0">
                <a:effectLst/>
                <a:latin typeface="Arial" panose="020B0604020202020204" pitchFamily="34" charset="0"/>
                <a:ea typeface="Aptos"/>
                <a:cs typeface="Times New Roman" panose="02020603050405020304" pitchFamily="18" charset="0"/>
              </a:rPr>
              <a:t>. The pupil’s behaviour is then </a:t>
            </a:r>
            <a:r>
              <a:rPr lang="en-GB" sz="1800" b="1" kern="100" dirty="0">
                <a:effectLst/>
                <a:latin typeface="Arial" panose="020B0604020202020204" pitchFamily="34" charset="0"/>
                <a:ea typeface="Aptos"/>
                <a:cs typeface="Times New Roman" panose="02020603050405020304" pitchFamily="18" charset="0"/>
              </a:rPr>
              <a:t>monitored </a:t>
            </a:r>
            <a:r>
              <a:rPr lang="en-GB" sz="1800" kern="100" dirty="0">
                <a:effectLst/>
                <a:latin typeface="Arial" panose="020B0604020202020204" pitchFamily="34" charset="0"/>
                <a:ea typeface="Aptos"/>
                <a:cs typeface="Times New Roman" panose="02020603050405020304" pitchFamily="18" charset="0"/>
              </a:rPr>
              <a:t>for a number of days. The class teacher gives feedback to the pupil and the parent/carer on whether or not they have met their behaviour target. </a:t>
            </a:r>
            <a:endParaRPr lang="en-GB" sz="1800" dirty="0">
              <a:effectLst/>
              <a:latin typeface="Cambria" panose="02040503050406030204" pitchFamily="18" charset="0"/>
              <a:ea typeface="MS Mincho" panose="02020609040205080304" pitchFamily="49" charset="-128"/>
              <a:cs typeface="Times New Roman" panose="02020603050405020304" pitchFamily="18" charset="0"/>
            </a:endParaRPr>
          </a:p>
        </p:txBody>
      </p:sp>
      <p:pic>
        <p:nvPicPr>
          <p:cNvPr id="9" name="Picture 8">
            <a:extLst>
              <a:ext uri="{FF2B5EF4-FFF2-40B4-BE49-F238E27FC236}">
                <a16:creationId xmlns:a16="http://schemas.microsoft.com/office/drawing/2014/main" id="{B6DA16FF-37DD-4CFA-9ADB-B54EFA4E26AD}"/>
              </a:ext>
            </a:extLst>
          </p:cNvPr>
          <p:cNvPicPr>
            <a:picLocks noChangeAspect="1"/>
          </p:cNvPicPr>
          <p:nvPr/>
        </p:nvPicPr>
        <p:blipFill>
          <a:blip r:embed="rId2"/>
          <a:stretch>
            <a:fillRect/>
          </a:stretch>
        </p:blipFill>
        <p:spPr>
          <a:xfrm>
            <a:off x="296197" y="1415123"/>
            <a:ext cx="1504182" cy="1352383"/>
          </a:xfrm>
          <a:prstGeom prst="rect">
            <a:avLst/>
          </a:prstGeom>
        </p:spPr>
      </p:pic>
      <p:pic>
        <p:nvPicPr>
          <p:cNvPr id="13" name="Picture 12">
            <a:extLst>
              <a:ext uri="{FF2B5EF4-FFF2-40B4-BE49-F238E27FC236}">
                <a16:creationId xmlns:a16="http://schemas.microsoft.com/office/drawing/2014/main" id="{8AC70983-D8DF-4B8D-994F-2BC45ED57772}"/>
              </a:ext>
            </a:extLst>
          </p:cNvPr>
          <p:cNvPicPr>
            <a:picLocks noChangeAspect="1"/>
          </p:cNvPicPr>
          <p:nvPr/>
        </p:nvPicPr>
        <p:blipFill>
          <a:blip r:embed="rId3"/>
          <a:stretch>
            <a:fillRect/>
          </a:stretch>
        </p:blipFill>
        <p:spPr>
          <a:xfrm>
            <a:off x="296197" y="3634841"/>
            <a:ext cx="1504182" cy="1416559"/>
          </a:xfrm>
          <a:prstGeom prst="rect">
            <a:avLst/>
          </a:prstGeom>
        </p:spPr>
      </p:pic>
    </p:spTree>
    <p:extLst>
      <p:ext uri="{BB962C8B-B14F-4D97-AF65-F5344CB8AC3E}">
        <p14:creationId xmlns:p14="http://schemas.microsoft.com/office/powerpoint/2010/main" val="125382884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E7A652DF-AAEA-4478-8550-52408D07D724}"/>
              </a:ext>
            </a:extLst>
          </p:cNvPr>
          <p:cNvSpPr txBox="1"/>
          <p:nvPr/>
        </p:nvSpPr>
        <p:spPr>
          <a:xfrm>
            <a:off x="1348425" y="147703"/>
            <a:ext cx="6629400" cy="769441"/>
          </a:xfrm>
          <a:prstGeom prst="rect">
            <a:avLst/>
          </a:prstGeom>
          <a:noFill/>
        </p:spPr>
        <p:txBody>
          <a:bodyPr wrap="square">
            <a:spAutoFit/>
          </a:bodyPr>
          <a:lstStyle/>
          <a:p>
            <a:r>
              <a:rPr kumimoji="0" lang="en-GB" sz="4400" b="0" i="0" u="none" strike="noStrike" kern="1200" cap="none" spc="0" normalizeH="0" baseline="0" noProof="0" dirty="0">
                <a:ln>
                  <a:noFill/>
                </a:ln>
                <a:solidFill>
                  <a:prstClr val="black"/>
                </a:solidFill>
                <a:effectLst/>
                <a:uLnTx/>
                <a:uFillTx/>
                <a:latin typeface="Calibri Light" panose="020F0302020204030204"/>
                <a:ea typeface="+mj-ea"/>
                <a:cs typeface="+mj-cs"/>
              </a:rPr>
              <a:t>Home School Agreement</a:t>
            </a:r>
            <a:endParaRPr lang="en-GB" dirty="0"/>
          </a:p>
        </p:txBody>
      </p:sp>
      <p:pic>
        <p:nvPicPr>
          <p:cNvPr id="3" name="Picture 2">
            <a:extLst>
              <a:ext uri="{FF2B5EF4-FFF2-40B4-BE49-F238E27FC236}">
                <a16:creationId xmlns:a16="http://schemas.microsoft.com/office/drawing/2014/main" id="{55A0A7D8-7856-416A-AD05-79421D7745DB}"/>
              </a:ext>
            </a:extLst>
          </p:cNvPr>
          <p:cNvPicPr>
            <a:picLocks noChangeAspect="1"/>
          </p:cNvPicPr>
          <p:nvPr/>
        </p:nvPicPr>
        <p:blipFill>
          <a:blip r:embed="rId3"/>
          <a:stretch>
            <a:fillRect/>
          </a:stretch>
        </p:blipFill>
        <p:spPr>
          <a:xfrm>
            <a:off x="3047338" y="1135339"/>
            <a:ext cx="3884404" cy="5574958"/>
          </a:xfrm>
          <a:prstGeom prst="rect">
            <a:avLst/>
          </a:prstGeom>
        </p:spPr>
      </p:pic>
    </p:spTree>
    <p:extLst>
      <p:ext uri="{BB962C8B-B14F-4D97-AF65-F5344CB8AC3E}">
        <p14:creationId xmlns:p14="http://schemas.microsoft.com/office/powerpoint/2010/main" val="344709565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7EF4ADD5-2BD7-4726-9C60-D2E527AE9424}"/>
              </a:ext>
            </a:extLst>
          </p:cNvPr>
          <p:cNvSpPr txBox="1"/>
          <p:nvPr/>
        </p:nvSpPr>
        <p:spPr>
          <a:xfrm>
            <a:off x="1349705" y="1171063"/>
            <a:ext cx="4963884" cy="769441"/>
          </a:xfrm>
          <a:prstGeom prst="rect">
            <a:avLst/>
          </a:prstGeom>
          <a:noFill/>
        </p:spPr>
        <p:txBody>
          <a:bodyPr wrap="square">
            <a:spAutoFit/>
          </a:bodyPr>
          <a:lstStyle/>
          <a:p>
            <a:r>
              <a:rPr kumimoji="0" lang="en-GB" sz="4400" b="0" i="0" u="none" strike="noStrike" kern="1200" cap="none" spc="0" normalizeH="0" baseline="0" noProof="0" dirty="0">
                <a:ln>
                  <a:noFill/>
                </a:ln>
                <a:solidFill>
                  <a:prstClr val="black"/>
                </a:solidFill>
                <a:effectLst/>
                <a:uLnTx/>
                <a:uFillTx/>
                <a:latin typeface="Calibri Light" panose="020F0302020204030204"/>
                <a:ea typeface="+mj-ea"/>
                <a:cs typeface="+mj-cs"/>
              </a:rPr>
              <a:t>Assessments</a:t>
            </a:r>
            <a:endParaRPr lang="en-GB" dirty="0"/>
          </a:p>
        </p:txBody>
      </p:sp>
      <p:pic>
        <p:nvPicPr>
          <p:cNvPr id="3" name="Picture 2">
            <a:extLst>
              <a:ext uri="{FF2B5EF4-FFF2-40B4-BE49-F238E27FC236}">
                <a16:creationId xmlns:a16="http://schemas.microsoft.com/office/drawing/2014/main" id="{D1A87328-63F4-464C-96F2-656AF1DE6F11}"/>
              </a:ext>
            </a:extLst>
          </p:cNvPr>
          <p:cNvPicPr>
            <a:picLocks noChangeAspect="1"/>
          </p:cNvPicPr>
          <p:nvPr/>
        </p:nvPicPr>
        <p:blipFill>
          <a:blip r:embed="rId2"/>
          <a:stretch>
            <a:fillRect/>
          </a:stretch>
        </p:blipFill>
        <p:spPr>
          <a:xfrm>
            <a:off x="1233968" y="2265901"/>
            <a:ext cx="7219950" cy="1638300"/>
          </a:xfrm>
          <a:prstGeom prst="rect">
            <a:avLst/>
          </a:prstGeom>
        </p:spPr>
      </p:pic>
      <p:sp>
        <p:nvSpPr>
          <p:cNvPr id="4" name="Rectangle 3">
            <a:extLst>
              <a:ext uri="{FF2B5EF4-FFF2-40B4-BE49-F238E27FC236}">
                <a16:creationId xmlns:a16="http://schemas.microsoft.com/office/drawing/2014/main" id="{7B7C58F3-D118-41AD-90FF-8EAFD59D78B3}"/>
              </a:ext>
            </a:extLst>
          </p:cNvPr>
          <p:cNvSpPr/>
          <p:nvPr/>
        </p:nvSpPr>
        <p:spPr>
          <a:xfrm>
            <a:off x="1037094" y="1380821"/>
            <a:ext cx="7416824" cy="2585323"/>
          </a:xfrm>
          <a:prstGeom prst="rect">
            <a:avLst/>
          </a:prstGeom>
          <a:solidFill>
            <a:schemeClr val="bg1"/>
          </a:solidFill>
          <a:ln>
            <a:solidFill>
              <a:schemeClr val="bg1">
                <a:lumMod val="85000"/>
              </a:schemeClr>
            </a:solidFill>
          </a:ln>
          <a:effectLst>
            <a:outerShdw blurRad="50800" dist="38100" dir="2700000" algn="tl" rotWithShape="0">
              <a:prstClr val="black">
                <a:alpha val="40000"/>
              </a:prstClr>
            </a:outerShdw>
          </a:effectLst>
        </p:spPr>
        <p:txBody>
          <a:bodyPr wrap="square">
            <a:spAutoFit/>
          </a:bodyPr>
          <a:lstStyle/>
          <a:p>
            <a:endParaRPr lang="en-GB" sz="1200" b="1" dirty="0">
              <a:latin typeface="Comic Sans MS" panose="030F0702030302020204" pitchFamily="66" charset="0"/>
            </a:endParaRPr>
          </a:p>
          <a:p>
            <a:pPr marL="0" indent="0">
              <a:buNone/>
            </a:pPr>
            <a:r>
              <a:rPr lang="en-GB" sz="2400" b="1" dirty="0">
                <a:latin typeface="Comic Sans MS" panose="030F0702030302020204" pitchFamily="66" charset="0"/>
              </a:rPr>
              <a:t>Assessment</a:t>
            </a:r>
          </a:p>
          <a:p>
            <a:pPr marL="0" indent="0">
              <a:buNone/>
            </a:pPr>
            <a:endParaRPr lang="en-GB" sz="1200" b="1" dirty="0">
              <a:latin typeface="Comic Sans MS" panose="030F0702030302020204" pitchFamily="66" charset="0"/>
            </a:endParaRPr>
          </a:p>
          <a:p>
            <a:pPr marL="342900" indent="-342900">
              <a:buFont typeface="Arial" panose="020B0604020202020204" pitchFamily="34" charset="0"/>
              <a:buChar char="•"/>
            </a:pPr>
            <a:r>
              <a:rPr lang="en-GB" sz="2400" dirty="0">
                <a:latin typeface="Comic Sans MS" panose="030F0702030302020204" pitchFamily="66" charset="0"/>
              </a:rPr>
              <a:t>Daily on-going assessments</a:t>
            </a:r>
          </a:p>
          <a:p>
            <a:pPr marL="342900" indent="-342900">
              <a:buFont typeface="Arial" panose="020B0604020202020204" pitchFamily="34" charset="0"/>
              <a:buChar char="•"/>
            </a:pPr>
            <a:r>
              <a:rPr lang="en-GB" sz="2400" dirty="0">
                <a:latin typeface="Comic Sans MS" panose="030F0702030302020204" pitchFamily="66" charset="0"/>
              </a:rPr>
              <a:t>Reading, Spelling and Grammar, Maths</a:t>
            </a:r>
          </a:p>
          <a:p>
            <a:pPr marL="342900" indent="-342900">
              <a:buFont typeface="Arial" panose="020B0604020202020204" pitchFamily="34" charset="0"/>
              <a:buChar char="•"/>
            </a:pPr>
            <a:r>
              <a:rPr lang="en-GB" sz="2400" dirty="0">
                <a:latin typeface="Comic Sans MS" panose="030F0702030302020204" pitchFamily="66" charset="0"/>
              </a:rPr>
              <a:t>Writing is teacher assessed</a:t>
            </a:r>
          </a:p>
          <a:p>
            <a:pPr marL="342900" indent="-342900">
              <a:buFont typeface="Arial" panose="020B0604020202020204" pitchFamily="34" charset="0"/>
              <a:buChar char="•"/>
            </a:pPr>
            <a:endParaRPr lang="en-GB" sz="2400" dirty="0">
              <a:latin typeface="Comic Sans MS" panose="030F0702030302020204" pitchFamily="66" charset="0"/>
            </a:endParaRPr>
          </a:p>
          <a:p>
            <a:pPr lvl="0"/>
            <a:endParaRPr lang="en-GB" dirty="0"/>
          </a:p>
        </p:txBody>
      </p:sp>
    </p:spTree>
    <p:extLst>
      <p:ext uri="{BB962C8B-B14F-4D97-AF65-F5344CB8AC3E}">
        <p14:creationId xmlns:p14="http://schemas.microsoft.com/office/powerpoint/2010/main" val="210591983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EA1503DC-AD2C-466A-BA7D-3475A32DC4F6}"/>
              </a:ext>
            </a:extLst>
          </p:cNvPr>
          <p:cNvSpPr txBox="1"/>
          <p:nvPr/>
        </p:nvSpPr>
        <p:spPr>
          <a:xfrm>
            <a:off x="427703" y="1270306"/>
            <a:ext cx="9233319" cy="5181526"/>
          </a:xfrm>
          <a:prstGeom prst="rect">
            <a:avLst/>
          </a:prstGeom>
          <a:solidFill>
            <a:schemeClr val="bg1"/>
          </a:solidFill>
        </p:spPr>
        <p:txBody>
          <a:bodyPr wrap="square" rtlCol="0">
            <a:spAutoFit/>
          </a:bodyPr>
          <a:lstStyle/>
          <a:p>
            <a:endParaRPr lang="en-GB" dirty="0"/>
          </a:p>
        </p:txBody>
      </p:sp>
      <p:sp>
        <p:nvSpPr>
          <p:cNvPr id="4" name="TextBox 3">
            <a:extLst>
              <a:ext uri="{FF2B5EF4-FFF2-40B4-BE49-F238E27FC236}">
                <a16:creationId xmlns:a16="http://schemas.microsoft.com/office/drawing/2014/main" id="{39FB705A-0BCA-4EC3-92CD-B95C74815EBA}"/>
              </a:ext>
            </a:extLst>
          </p:cNvPr>
          <p:cNvSpPr txBox="1"/>
          <p:nvPr/>
        </p:nvSpPr>
        <p:spPr>
          <a:xfrm>
            <a:off x="647650" y="1352199"/>
            <a:ext cx="9013372" cy="4996240"/>
          </a:xfrm>
          <a:prstGeom prst="rect">
            <a:avLst/>
          </a:prstGeom>
          <a:noFill/>
        </p:spPr>
        <p:txBody>
          <a:bodyPr wrap="square">
            <a:spAutoFit/>
          </a:bodyPr>
          <a:lstStyle/>
          <a:p>
            <a:pPr marL="228600" indent="-228600">
              <a:lnSpc>
                <a:spcPct val="90000"/>
              </a:lnSpc>
              <a:spcBef>
                <a:spcPts val="1000"/>
              </a:spcBef>
              <a:buFont typeface="Arial" panose="020B0604020202020204" pitchFamily="34" charset="0"/>
              <a:buChar char="•"/>
              <a:defRPr/>
            </a:pPr>
            <a:r>
              <a:rPr lang="en-US" sz="2800" dirty="0">
                <a:solidFill>
                  <a:srgbClr val="000000"/>
                </a:solidFill>
                <a:latin typeface="Calibri" panose="020F0502020204030204" pitchFamily="34" charset="0"/>
              </a:rPr>
              <a:t>Sickness – 48 hour rule</a:t>
            </a:r>
          </a:p>
          <a:p>
            <a:pPr marL="228600" indent="-228600">
              <a:lnSpc>
                <a:spcPct val="90000"/>
              </a:lnSpc>
              <a:spcBef>
                <a:spcPts val="1000"/>
              </a:spcBef>
              <a:buFont typeface="Arial" panose="020B0604020202020204" pitchFamily="34" charset="0"/>
              <a:buChar char="•"/>
              <a:defRPr/>
            </a:pPr>
            <a:endParaRPr lang="en-US" sz="2800" dirty="0">
              <a:solidFill>
                <a:srgbClr val="000000"/>
              </a:solidFill>
              <a:latin typeface="Calibri" panose="020F0502020204030204" pitchFamily="34" charset="0"/>
            </a:endParaRP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Children with high temperature should not attend</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endParaRPr kumimoji="0" lang="en-US" sz="28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endParaRP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Keep up with hand washing and respiratory hygiene</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endParaRPr kumimoji="0" lang="en-US" sz="28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endParaRP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Phone or email before 9am </a:t>
            </a:r>
            <a:r>
              <a:rPr kumimoji="0" lang="en-US" sz="2800" b="0" i="0" u="none" strike="noStrike" kern="1200" cap="none" spc="0" normalizeH="0" baseline="0" noProof="0" dirty="0">
                <a:ln>
                  <a:noFill/>
                </a:ln>
                <a:solidFill>
                  <a:srgbClr val="FF0000"/>
                </a:solidFill>
                <a:effectLst/>
                <a:uLnTx/>
                <a:uFillTx/>
                <a:latin typeface="Calibri" panose="020F0502020204030204" pitchFamily="34" charset="0"/>
                <a:ea typeface="+mn-ea"/>
                <a:cs typeface="+mn-cs"/>
              </a:rPr>
              <a:t>on each day </a:t>
            </a:r>
            <a:r>
              <a:rPr kumimoji="0" lang="en-US" sz="28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of illness to inform school</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endParaRPr kumimoji="0" lang="en-US" sz="28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endParaRP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sng" strike="noStrike" kern="1200" cap="none" spc="0" normalizeH="0" baseline="0" noProof="0" dirty="0" err="1">
                <a:ln>
                  <a:noFill/>
                </a:ln>
                <a:solidFill>
                  <a:srgbClr val="060809"/>
                </a:solidFill>
                <a:effectLst/>
                <a:uLnTx/>
                <a:uFillTx/>
                <a:latin typeface="Calibri" panose="020F0502020204030204" pitchFamily="34" charset="0"/>
                <a:ea typeface="+mn-ea"/>
                <a:cs typeface="+mn-cs"/>
                <a:hlinkClick r:id="rId2">
                  <a:extLst>
                    <a:ext uri="{A12FA001-AC4F-418D-AE19-62706E023703}">
                      <ahyp:hlinkClr xmlns:ahyp="http://schemas.microsoft.com/office/drawing/2018/hyperlinkcolor" val="tx"/>
                    </a:ext>
                  </a:extLst>
                </a:hlinkClick>
              </a:rPr>
              <a:t>admin@bridlewood</a:t>
            </a:r>
            <a:r>
              <a:rPr kumimoji="0" lang="en-US" sz="2800" b="0" i="0" u="sng" strike="noStrike" kern="1200" cap="none" spc="0" normalizeH="0" baseline="0" noProof="0" dirty="0">
                <a:ln>
                  <a:noFill/>
                </a:ln>
                <a:solidFill>
                  <a:srgbClr val="060809"/>
                </a:solidFill>
                <a:effectLst/>
                <a:uLnTx/>
                <a:uFillTx/>
                <a:latin typeface="Calibri" panose="020F0502020204030204" pitchFamily="34" charset="0"/>
                <a:ea typeface="+mn-ea"/>
                <a:cs typeface="+mn-cs"/>
                <a:hlinkClick r:id="rId2">
                  <a:extLst>
                    <a:ext uri="{A12FA001-AC4F-418D-AE19-62706E023703}">
                      <ahyp:hlinkClr xmlns:ahyp="http://schemas.microsoft.com/office/drawing/2018/hyperlinkcolor" val="tx"/>
                    </a:ext>
                  </a:extLst>
                </a:hlinkClick>
              </a:rPr>
              <a:t>.</a:t>
            </a:r>
            <a:r>
              <a:rPr lang="en-US" sz="2800" u="sng" dirty="0">
                <a:solidFill>
                  <a:srgbClr val="060809"/>
                </a:solidFill>
                <a:latin typeface="Calibri" panose="020F0502020204030204" pitchFamily="34" charset="0"/>
                <a:hlinkClick r:id="rId2">
                  <a:extLst>
                    <a:ext uri="{A12FA001-AC4F-418D-AE19-62706E023703}">
                      <ahyp:hlinkClr xmlns:ahyp="http://schemas.microsoft.com/office/drawing/2018/hyperlinkcolor" val="tx"/>
                    </a:ext>
                  </a:extLst>
                </a:hlinkClick>
              </a:rPr>
              <a:t>org</a:t>
            </a:r>
            <a:r>
              <a:rPr kumimoji="0" lang="en-US" sz="2800" b="0" i="0" u="sng" strike="noStrike" kern="1200" cap="none" spc="0" normalizeH="0" baseline="0" noProof="0" dirty="0">
                <a:ln>
                  <a:noFill/>
                </a:ln>
                <a:solidFill>
                  <a:srgbClr val="060809"/>
                </a:solidFill>
                <a:effectLst/>
                <a:uLnTx/>
                <a:uFillTx/>
                <a:latin typeface="Calibri" panose="020F0502020204030204" pitchFamily="34" charset="0"/>
                <a:ea typeface="+mn-ea"/>
                <a:cs typeface="+mn-cs"/>
                <a:hlinkClick r:id="rId2">
                  <a:extLst>
                    <a:ext uri="{A12FA001-AC4F-418D-AE19-62706E023703}">
                      <ahyp:hlinkClr xmlns:ahyp="http://schemas.microsoft.com/office/drawing/2018/hyperlinkcolor" val="tx"/>
                    </a:ext>
                  </a:extLst>
                </a:hlinkClick>
              </a:rPr>
              <a:t>.uk</a:t>
            </a:r>
            <a:r>
              <a:rPr kumimoji="0" lang="en-US" sz="2800" b="0" i="0" u="none" strike="noStrike" kern="1200" cap="none" spc="0" normalizeH="0" baseline="0" noProof="0" dirty="0">
                <a:ln>
                  <a:noFill/>
                </a:ln>
                <a:solidFill>
                  <a:srgbClr val="060809"/>
                </a:solidFill>
                <a:effectLst/>
                <a:uLnTx/>
                <a:uFillTx/>
                <a:latin typeface="Calibri" panose="020F0502020204030204" pitchFamily="34" charset="0"/>
                <a:ea typeface="+mn-ea"/>
                <a:cs typeface="+mn-cs"/>
              </a:rPr>
              <a:t>              </a:t>
            </a:r>
            <a:r>
              <a:rPr kumimoji="0" lang="en-US" sz="2800" b="0" i="0" u="none" strike="noStrike" kern="1200" cap="none" spc="0" normalizeH="0" baseline="0" noProof="0" dirty="0">
                <a:ln>
                  <a:noFill/>
                </a:ln>
                <a:solidFill>
                  <a:srgbClr val="0070C0"/>
                </a:solidFill>
                <a:effectLst/>
                <a:uLnTx/>
                <a:uFillTx/>
                <a:latin typeface="Calibri" panose="020F0502020204030204" pitchFamily="34" charset="0"/>
                <a:ea typeface="+mn-ea"/>
                <a:cs typeface="+mn-cs"/>
              </a:rPr>
              <a:t>01793 706830</a:t>
            </a:r>
            <a:endParaRPr kumimoji="0" lang="en-GB" sz="2800" b="0" i="0" u="none" strike="noStrike" kern="1200" cap="none" spc="0" normalizeH="0" baseline="0" noProof="0" dirty="0">
              <a:ln>
                <a:noFill/>
              </a:ln>
              <a:solidFill>
                <a:srgbClr val="0070C0"/>
              </a:solidFill>
              <a:effectLst/>
              <a:uLnTx/>
              <a:uFillTx/>
              <a:latin typeface="Calibri" panose="020F0502020204030204"/>
              <a:ea typeface="+mn-ea"/>
              <a:cs typeface="+mn-cs"/>
            </a:endParaRPr>
          </a:p>
        </p:txBody>
      </p:sp>
      <p:sp>
        <p:nvSpPr>
          <p:cNvPr id="6" name="TextBox 5">
            <a:extLst>
              <a:ext uri="{FF2B5EF4-FFF2-40B4-BE49-F238E27FC236}">
                <a16:creationId xmlns:a16="http://schemas.microsoft.com/office/drawing/2014/main" id="{F9A9BE84-D9E4-4DB0-9B86-3819AE788BDA}"/>
              </a:ext>
            </a:extLst>
          </p:cNvPr>
          <p:cNvSpPr txBox="1"/>
          <p:nvPr/>
        </p:nvSpPr>
        <p:spPr>
          <a:xfrm>
            <a:off x="3721566" y="406168"/>
            <a:ext cx="4963884" cy="769441"/>
          </a:xfrm>
          <a:prstGeom prst="rect">
            <a:avLst/>
          </a:prstGeom>
          <a:noFill/>
        </p:spPr>
        <p:txBody>
          <a:bodyPr wrap="square">
            <a:spAutoFit/>
          </a:bodyPr>
          <a:lstStyle/>
          <a:p>
            <a:r>
              <a:rPr kumimoji="0" lang="en-GB" sz="4400" b="0" i="0" u="none" strike="noStrike" kern="1200" cap="none" spc="0" normalizeH="0" baseline="0" noProof="0" dirty="0">
                <a:ln>
                  <a:noFill/>
                </a:ln>
                <a:solidFill>
                  <a:prstClr val="black"/>
                </a:solidFill>
                <a:effectLst/>
                <a:uLnTx/>
                <a:uFillTx/>
                <a:latin typeface="Calibri Light" panose="020F0302020204030204"/>
                <a:ea typeface="+mj-ea"/>
                <a:cs typeface="+mj-cs"/>
              </a:rPr>
              <a:t>Illness</a:t>
            </a:r>
            <a:endParaRPr lang="en-GB" dirty="0"/>
          </a:p>
        </p:txBody>
      </p:sp>
    </p:spTree>
    <p:extLst>
      <p:ext uri="{BB962C8B-B14F-4D97-AF65-F5344CB8AC3E}">
        <p14:creationId xmlns:p14="http://schemas.microsoft.com/office/powerpoint/2010/main" val="73798968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EA1503DC-AD2C-466A-BA7D-3475A32DC4F6}"/>
              </a:ext>
            </a:extLst>
          </p:cNvPr>
          <p:cNvSpPr txBox="1"/>
          <p:nvPr/>
        </p:nvSpPr>
        <p:spPr>
          <a:xfrm>
            <a:off x="427703" y="1270306"/>
            <a:ext cx="9233319" cy="5181526"/>
          </a:xfrm>
          <a:prstGeom prst="rect">
            <a:avLst/>
          </a:prstGeom>
          <a:solidFill>
            <a:schemeClr val="bg1"/>
          </a:solidFill>
        </p:spPr>
        <p:txBody>
          <a:bodyPr wrap="square" rtlCol="0">
            <a:spAutoFit/>
          </a:bodyPr>
          <a:lstStyle/>
          <a:p>
            <a:endParaRPr lang="en-GB" dirty="0"/>
          </a:p>
        </p:txBody>
      </p:sp>
      <p:sp>
        <p:nvSpPr>
          <p:cNvPr id="4" name="TextBox 3">
            <a:extLst>
              <a:ext uri="{FF2B5EF4-FFF2-40B4-BE49-F238E27FC236}">
                <a16:creationId xmlns:a16="http://schemas.microsoft.com/office/drawing/2014/main" id="{39FB705A-0BCA-4EC3-92CD-B95C74815EBA}"/>
              </a:ext>
            </a:extLst>
          </p:cNvPr>
          <p:cNvSpPr txBox="1"/>
          <p:nvPr/>
        </p:nvSpPr>
        <p:spPr>
          <a:xfrm>
            <a:off x="647650" y="1352199"/>
            <a:ext cx="9013372" cy="4351961"/>
          </a:xfrm>
          <a:prstGeom prst="rect">
            <a:avLst/>
          </a:prstGeom>
          <a:noFill/>
        </p:spPr>
        <p:txBody>
          <a:bodyPr wrap="square">
            <a:spAutoFit/>
          </a:bodyPr>
          <a:lstStyle/>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If your child is registered as having asthma please email </a:t>
            </a:r>
            <a:r>
              <a:rPr kumimoji="0" lang="en-US" sz="2800" b="0" i="0" u="none" strike="noStrike" kern="1200" cap="none" spc="0" normalizeH="0" baseline="0" noProof="0" dirty="0" err="1">
                <a:ln>
                  <a:noFill/>
                </a:ln>
                <a:solidFill>
                  <a:srgbClr val="000000"/>
                </a:solidFill>
                <a:effectLst/>
                <a:uLnTx/>
                <a:uFillTx/>
                <a:latin typeface="Calibri" panose="020F0502020204030204" pitchFamily="34" charset="0"/>
                <a:ea typeface="+mn-ea"/>
                <a:cs typeface="+mn-cs"/>
              </a:rPr>
              <a:t>Mrs</a:t>
            </a:r>
            <a:r>
              <a:rPr kumimoji="0" lang="en-US" sz="28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 McLaughlin so they can be added to the asthma register.</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endParaRPr lang="en-US" sz="2800" dirty="0">
              <a:solidFill>
                <a:srgbClr val="000000"/>
              </a:solidFill>
              <a:latin typeface="Calibri" panose="020F0502020204030204" pitchFamily="34" charset="0"/>
            </a:endParaRP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endParaRPr kumimoji="0" lang="en-US" sz="28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endParaRP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endParaRPr lang="en-US" sz="2800" dirty="0">
              <a:solidFill>
                <a:srgbClr val="000000"/>
              </a:solidFill>
              <a:latin typeface="Calibri" panose="020F0502020204030204" pitchFamily="34" charset="0"/>
            </a:endParaRP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endParaRPr kumimoji="0" lang="en-US" sz="28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endParaRP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endParaRPr lang="en-US" sz="2800" dirty="0">
              <a:solidFill>
                <a:srgbClr val="000000"/>
              </a:solidFill>
              <a:latin typeface="Calibri" panose="020F0502020204030204" pitchFamily="34" charset="0"/>
            </a:endParaRPr>
          </a:p>
          <a:p>
            <a:pPr marR="0" lvl="0" algn="l" defTabSz="914400" rtl="0" eaLnBrk="1" fontAlgn="auto" latinLnBrk="0" hangingPunct="1">
              <a:lnSpc>
                <a:spcPct val="90000"/>
              </a:lnSpc>
              <a:spcBef>
                <a:spcPts val="1000"/>
              </a:spcBef>
              <a:spcAft>
                <a:spcPts val="0"/>
              </a:spcAft>
              <a:buClrTx/>
              <a:buSzTx/>
              <a:tabLst/>
              <a:defRPr/>
            </a:pPr>
            <a:r>
              <a:rPr kumimoji="0" lang="en-US" sz="28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McLaughlinN@bridlewood.org.uk</a:t>
            </a:r>
          </a:p>
        </p:txBody>
      </p:sp>
      <p:sp>
        <p:nvSpPr>
          <p:cNvPr id="6" name="TextBox 5">
            <a:extLst>
              <a:ext uri="{FF2B5EF4-FFF2-40B4-BE49-F238E27FC236}">
                <a16:creationId xmlns:a16="http://schemas.microsoft.com/office/drawing/2014/main" id="{F9A9BE84-D9E4-4DB0-9B86-3819AE788BDA}"/>
              </a:ext>
            </a:extLst>
          </p:cNvPr>
          <p:cNvSpPr txBox="1"/>
          <p:nvPr/>
        </p:nvSpPr>
        <p:spPr>
          <a:xfrm>
            <a:off x="3721566" y="406168"/>
            <a:ext cx="4963884" cy="646331"/>
          </a:xfrm>
          <a:prstGeom prst="rect">
            <a:avLst/>
          </a:prstGeom>
          <a:noFill/>
        </p:spPr>
        <p:txBody>
          <a:bodyPr wrap="square">
            <a:spAutoFit/>
          </a:bodyPr>
          <a:lstStyle/>
          <a:p>
            <a:r>
              <a:rPr lang="en-GB" sz="3600" dirty="0"/>
              <a:t>Asthma</a:t>
            </a:r>
          </a:p>
        </p:txBody>
      </p:sp>
    </p:spTree>
    <p:extLst>
      <p:ext uri="{BB962C8B-B14F-4D97-AF65-F5344CB8AC3E}">
        <p14:creationId xmlns:p14="http://schemas.microsoft.com/office/powerpoint/2010/main" val="166099317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6BC3DB7D-FB12-4C15-B9F6-6C8FD940D122}"/>
              </a:ext>
            </a:extLst>
          </p:cNvPr>
          <p:cNvSpPr txBox="1"/>
          <p:nvPr/>
        </p:nvSpPr>
        <p:spPr>
          <a:xfrm>
            <a:off x="6085117" y="2617445"/>
            <a:ext cx="3693064" cy="2419123"/>
          </a:xfrm>
          <a:prstGeom prst="rect">
            <a:avLst/>
          </a:prstGeom>
          <a:solidFill>
            <a:schemeClr val="bg1"/>
          </a:solidFill>
        </p:spPr>
        <p:txBody>
          <a:bodyPr wrap="square" rtlCol="0">
            <a:spAutoFit/>
          </a:bodyPr>
          <a:lstStyle/>
          <a:p>
            <a:endParaRPr lang="en-GB" dirty="0"/>
          </a:p>
        </p:txBody>
      </p:sp>
      <p:sp>
        <p:nvSpPr>
          <p:cNvPr id="4" name="TextBox 3">
            <a:extLst>
              <a:ext uri="{FF2B5EF4-FFF2-40B4-BE49-F238E27FC236}">
                <a16:creationId xmlns:a16="http://schemas.microsoft.com/office/drawing/2014/main" id="{7837E131-5021-4C9E-829D-966B22064F50}"/>
              </a:ext>
            </a:extLst>
          </p:cNvPr>
          <p:cNvSpPr txBox="1"/>
          <p:nvPr/>
        </p:nvSpPr>
        <p:spPr>
          <a:xfrm>
            <a:off x="6085116" y="2617446"/>
            <a:ext cx="3820884" cy="3468642"/>
          </a:xfrm>
          <a:prstGeom prst="rect">
            <a:avLst/>
          </a:prstGeom>
          <a:noFill/>
        </p:spPr>
        <p:txBody>
          <a:bodyPr wrap="square">
            <a:spAutoFit/>
          </a:body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GB" sz="2300" b="0" i="0" u="none" strike="noStrike" kern="1200" cap="none" spc="0" normalizeH="0" baseline="0" noProof="0" dirty="0">
                <a:ln>
                  <a:noFill/>
                </a:ln>
                <a:solidFill>
                  <a:srgbClr val="201F1E"/>
                </a:solidFill>
                <a:effectLst/>
                <a:uLnTx/>
                <a:uFillTx/>
                <a:latin typeface="Calibri" panose="020F0502020204030204" pitchFamily="34" charset="0"/>
                <a:ea typeface="+mn-ea"/>
                <a:cs typeface="+mn-cs"/>
              </a:rPr>
              <a:t>No entitlement for holidays unless special circumstances requested in advance with Mrs </a:t>
            </a:r>
            <a:r>
              <a:rPr kumimoji="0" lang="en-GB" sz="2300" b="0" i="0" u="none" strike="noStrike" kern="1200" cap="none" spc="0" normalizeH="0" baseline="0" noProof="0" dirty="0" err="1">
                <a:ln>
                  <a:noFill/>
                </a:ln>
                <a:solidFill>
                  <a:srgbClr val="201F1E"/>
                </a:solidFill>
                <a:effectLst/>
                <a:uLnTx/>
                <a:uFillTx/>
                <a:latin typeface="Calibri" panose="020F0502020204030204" pitchFamily="34" charset="0"/>
                <a:ea typeface="+mn-ea"/>
                <a:cs typeface="+mn-cs"/>
              </a:rPr>
              <a:t>Sammon</a:t>
            </a:r>
            <a:r>
              <a:rPr kumimoji="0" lang="en-GB" sz="2300" b="0" i="0" u="none" strike="noStrike" kern="1200" cap="none" spc="0" normalizeH="0" baseline="0" noProof="0" dirty="0">
                <a:ln>
                  <a:noFill/>
                </a:ln>
                <a:solidFill>
                  <a:srgbClr val="201F1E"/>
                </a:solidFill>
                <a:effectLst/>
                <a:uLnTx/>
                <a:uFillTx/>
                <a:latin typeface="Calibri" panose="020F0502020204030204" pitchFamily="34" charset="0"/>
                <a:ea typeface="+mn-ea"/>
                <a:cs typeface="+mn-cs"/>
              </a:rPr>
              <a:t> – forms from the school Office.</a:t>
            </a:r>
          </a:p>
          <a:p>
            <a:pPr>
              <a:lnSpc>
                <a:spcPct val="90000"/>
              </a:lnSpc>
              <a:spcBef>
                <a:spcPts val="1000"/>
              </a:spcBef>
              <a:defRPr/>
            </a:pPr>
            <a:r>
              <a:rPr kumimoji="0" lang="en-US" altLang="en-US" sz="2300" b="0" i="0" u="none" strike="noStrike" cap="none" normalizeH="0" baseline="0" dirty="0">
                <a:ln>
                  <a:noFill/>
                </a:ln>
                <a:solidFill>
                  <a:schemeClr val="tx1"/>
                </a:solidFill>
                <a:effectLst/>
                <a:latin typeface="Arial" panose="020B0604020202020204" pitchFamily="34" charset="0"/>
              </a:rPr>
              <a:t>Attendance for Bridlewood was 94.7% last year.</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GB" sz="2000" b="0" i="0" u="none" strike="noStrike" kern="1200" cap="none" spc="0" normalizeH="0" baseline="0" noProof="0" dirty="0">
              <a:ln>
                <a:noFill/>
              </a:ln>
              <a:solidFill>
                <a:srgbClr val="201F1E"/>
              </a:solidFill>
              <a:effectLst/>
              <a:uLnTx/>
              <a:uFillTx/>
              <a:latin typeface="Calibri" panose="020F0502020204030204" pitchFamily="34" charset="0"/>
              <a:ea typeface="+mn-ea"/>
              <a:cs typeface="+mn-cs"/>
            </a:endParaRP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GB"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6" name="TextBox 5">
            <a:extLst>
              <a:ext uri="{FF2B5EF4-FFF2-40B4-BE49-F238E27FC236}">
                <a16:creationId xmlns:a16="http://schemas.microsoft.com/office/drawing/2014/main" id="{58421438-DA53-4CD0-9301-BB3DC1BF1BF0}"/>
              </a:ext>
            </a:extLst>
          </p:cNvPr>
          <p:cNvSpPr txBox="1"/>
          <p:nvPr/>
        </p:nvSpPr>
        <p:spPr>
          <a:xfrm>
            <a:off x="6085116" y="1452244"/>
            <a:ext cx="5143500" cy="769441"/>
          </a:xfrm>
          <a:prstGeom prst="rect">
            <a:avLst/>
          </a:prstGeom>
          <a:noFill/>
        </p:spPr>
        <p:txBody>
          <a:bodyPr wrap="square">
            <a:spAutoFit/>
          </a:bodyPr>
          <a:lstStyle/>
          <a:p>
            <a:r>
              <a:rPr kumimoji="0" lang="en-GB" sz="4400" b="1" i="0" u="none" strike="noStrike" kern="1200" cap="none" spc="0" normalizeH="0" baseline="0" noProof="0" dirty="0">
                <a:ln>
                  <a:noFill/>
                </a:ln>
                <a:solidFill>
                  <a:prstClr val="black"/>
                </a:solidFill>
                <a:effectLst/>
                <a:uLnTx/>
                <a:uFillTx/>
                <a:latin typeface="Calibri Light" panose="020F0302020204030204"/>
                <a:ea typeface="+mj-ea"/>
                <a:cs typeface="+mj-cs"/>
              </a:rPr>
              <a:t>Attendance</a:t>
            </a:r>
            <a:endParaRPr lang="en-GB" dirty="0"/>
          </a:p>
        </p:txBody>
      </p:sp>
      <p:pic>
        <p:nvPicPr>
          <p:cNvPr id="7" name="Picture 6">
            <a:extLst>
              <a:ext uri="{FF2B5EF4-FFF2-40B4-BE49-F238E27FC236}">
                <a16:creationId xmlns:a16="http://schemas.microsoft.com/office/drawing/2014/main" id="{BB95CEAE-2D5F-4D55-A478-BC9593BE7193}"/>
              </a:ext>
            </a:extLst>
          </p:cNvPr>
          <p:cNvPicPr>
            <a:picLocks noChangeAspect="1"/>
          </p:cNvPicPr>
          <p:nvPr/>
        </p:nvPicPr>
        <p:blipFill>
          <a:blip r:embed="rId2"/>
          <a:stretch>
            <a:fillRect/>
          </a:stretch>
        </p:blipFill>
        <p:spPr>
          <a:xfrm>
            <a:off x="1177783" y="769441"/>
            <a:ext cx="4390259" cy="5649760"/>
          </a:xfrm>
          <a:prstGeom prst="rect">
            <a:avLst/>
          </a:prstGeom>
        </p:spPr>
      </p:pic>
      <p:sp>
        <p:nvSpPr>
          <p:cNvPr id="2" name="Oval 1">
            <a:extLst>
              <a:ext uri="{FF2B5EF4-FFF2-40B4-BE49-F238E27FC236}">
                <a16:creationId xmlns:a16="http://schemas.microsoft.com/office/drawing/2014/main" id="{45F557E6-8B84-489A-A92E-41EEDC29E2CF}"/>
              </a:ext>
            </a:extLst>
          </p:cNvPr>
          <p:cNvSpPr/>
          <p:nvPr/>
        </p:nvSpPr>
        <p:spPr>
          <a:xfrm>
            <a:off x="2949579" y="956734"/>
            <a:ext cx="558800" cy="618066"/>
          </a:xfrm>
          <a:prstGeom prst="ellipse">
            <a:avLst/>
          </a:prstGeom>
          <a:noFill/>
          <a:ln w="762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40336107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C1A3B572-BB7E-417B-A67E-F279C27EB7B3}"/>
              </a:ext>
            </a:extLst>
          </p:cNvPr>
          <p:cNvSpPr txBox="1"/>
          <p:nvPr/>
        </p:nvSpPr>
        <p:spPr>
          <a:xfrm>
            <a:off x="1246734" y="1397956"/>
            <a:ext cx="4872869" cy="3477875"/>
          </a:xfrm>
          <a:prstGeom prst="rect">
            <a:avLst/>
          </a:prstGeom>
          <a:solidFill>
            <a:schemeClr val="bg1"/>
          </a:solidFill>
          <a:ln>
            <a:solidFill>
              <a:schemeClr val="bg1">
                <a:lumMod val="75000"/>
              </a:schemeClr>
            </a:solidFill>
          </a:ln>
          <a:effectLst>
            <a:outerShdw blurRad="50800" dist="38100" dir="2700000" algn="tl" rotWithShape="0">
              <a:prstClr val="black">
                <a:alpha val="40000"/>
              </a:prstClr>
            </a:outerShdw>
          </a:effectLst>
        </p:spPr>
        <p:txBody>
          <a:bodyPr wrap="square" rtlCol="0">
            <a:spAutoFit/>
          </a:bodyPr>
          <a:lstStyle/>
          <a:p>
            <a:pPr fontAlgn="base">
              <a:spcBef>
                <a:spcPct val="0"/>
              </a:spcBef>
              <a:spcAft>
                <a:spcPct val="0"/>
              </a:spcAft>
            </a:pPr>
            <a:endParaRPr lang="en-GB" sz="2000" dirty="0">
              <a:solidFill>
                <a:srgbClr val="000000"/>
              </a:solidFill>
              <a:latin typeface="Comic Sans MS" panose="030F0702030302020204" pitchFamily="66" charset="0"/>
              <a:cs typeface="Arial" charset="0"/>
            </a:endParaRPr>
          </a:p>
          <a:p>
            <a:pPr marL="342900" indent="-342900" fontAlgn="base">
              <a:spcBef>
                <a:spcPct val="0"/>
              </a:spcBef>
              <a:spcAft>
                <a:spcPct val="0"/>
              </a:spcAft>
              <a:buFont typeface="Arial" panose="020B0604020202020204" pitchFamily="34" charset="0"/>
              <a:buChar char="•"/>
            </a:pPr>
            <a:r>
              <a:rPr lang="en-GB" sz="2000" dirty="0">
                <a:solidFill>
                  <a:srgbClr val="000000"/>
                </a:solidFill>
                <a:latin typeface="Comic Sans MS" panose="030F0702030302020204" pitchFamily="66" charset="0"/>
                <a:cs typeface="Arial" charset="0"/>
              </a:rPr>
              <a:t>Curriculum </a:t>
            </a:r>
            <a:r>
              <a:rPr lang="en-GB" sz="2000" b="1" dirty="0">
                <a:solidFill>
                  <a:srgbClr val="000000"/>
                </a:solidFill>
                <a:latin typeface="Comic Sans MS" panose="030F0702030302020204" pitchFamily="66" charset="0"/>
                <a:cs typeface="Arial" charset="0"/>
              </a:rPr>
              <a:t>yearly outline</a:t>
            </a:r>
          </a:p>
          <a:p>
            <a:pPr marL="342900" indent="-342900" fontAlgn="base">
              <a:spcBef>
                <a:spcPct val="0"/>
              </a:spcBef>
              <a:spcAft>
                <a:spcPct val="0"/>
              </a:spcAft>
              <a:buFont typeface="Arial" panose="020B0604020202020204" pitchFamily="34" charset="0"/>
              <a:buChar char="•"/>
            </a:pPr>
            <a:r>
              <a:rPr lang="en-GB" sz="2000" dirty="0">
                <a:solidFill>
                  <a:srgbClr val="000000"/>
                </a:solidFill>
                <a:latin typeface="Comic Sans MS" panose="030F0702030302020204" pitchFamily="66" charset="0"/>
                <a:cs typeface="Arial" charset="0"/>
              </a:rPr>
              <a:t>Current term’s </a:t>
            </a:r>
            <a:r>
              <a:rPr lang="en-GB" sz="2000" b="1" dirty="0">
                <a:solidFill>
                  <a:srgbClr val="000000"/>
                </a:solidFill>
                <a:latin typeface="Comic Sans MS" panose="030F0702030302020204" pitchFamily="66" charset="0"/>
                <a:cs typeface="Arial" charset="0"/>
              </a:rPr>
              <a:t>topic map </a:t>
            </a:r>
          </a:p>
          <a:p>
            <a:pPr marL="342900" indent="-342900" fontAlgn="base">
              <a:spcBef>
                <a:spcPct val="0"/>
              </a:spcBef>
              <a:spcAft>
                <a:spcPct val="0"/>
              </a:spcAft>
              <a:buFont typeface="Arial" panose="020B0604020202020204" pitchFamily="34" charset="0"/>
              <a:buChar char="•"/>
            </a:pPr>
            <a:r>
              <a:rPr lang="en-GB" sz="2000" dirty="0">
                <a:solidFill>
                  <a:srgbClr val="000000"/>
                </a:solidFill>
                <a:latin typeface="Comic Sans MS" panose="030F0702030302020204" pitchFamily="66" charset="0"/>
                <a:cs typeface="Arial" charset="0"/>
              </a:rPr>
              <a:t>Typical</a:t>
            </a:r>
            <a:r>
              <a:rPr lang="en-GB" sz="2000" b="1" dirty="0">
                <a:solidFill>
                  <a:srgbClr val="000000"/>
                </a:solidFill>
                <a:latin typeface="Comic Sans MS" panose="030F0702030302020204" pitchFamily="66" charset="0"/>
                <a:cs typeface="Arial" charset="0"/>
              </a:rPr>
              <a:t> </a:t>
            </a:r>
            <a:r>
              <a:rPr lang="en-GB" sz="2000" dirty="0">
                <a:solidFill>
                  <a:srgbClr val="000000"/>
                </a:solidFill>
                <a:latin typeface="Comic Sans MS" panose="030F0702030302020204" pitchFamily="66" charset="0"/>
                <a:cs typeface="Arial" charset="0"/>
              </a:rPr>
              <a:t>weekly </a:t>
            </a:r>
            <a:r>
              <a:rPr lang="en-GB" sz="2000" b="1" dirty="0">
                <a:solidFill>
                  <a:srgbClr val="000000"/>
                </a:solidFill>
                <a:latin typeface="Comic Sans MS" panose="030F0702030302020204" pitchFamily="66" charset="0"/>
                <a:cs typeface="Arial" charset="0"/>
              </a:rPr>
              <a:t>class timetable</a:t>
            </a:r>
          </a:p>
          <a:p>
            <a:pPr marL="342900" indent="-342900" fontAlgn="base">
              <a:spcBef>
                <a:spcPct val="0"/>
              </a:spcBef>
              <a:spcAft>
                <a:spcPct val="0"/>
              </a:spcAft>
              <a:buFont typeface="Arial" panose="020B0604020202020204" pitchFamily="34" charset="0"/>
              <a:buChar char="•"/>
            </a:pPr>
            <a:r>
              <a:rPr lang="en-GB" sz="2000" dirty="0">
                <a:solidFill>
                  <a:srgbClr val="000000"/>
                </a:solidFill>
                <a:latin typeface="Comic Sans MS" panose="030F0702030302020204" pitchFamily="66" charset="0"/>
                <a:cs typeface="Arial" charset="0"/>
              </a:rPr>
              <a:t>Weekly/year group </a:t>
            </a:r>
            <a:r>
              <a:rPr lang="en-GB" sz="2000" b="1" dirty="0">
                <a:solidFill>
                  <a:srgbClr val="000000"/>
                </a:solidFill>
                <a:latin typeface="Comic Sans MS" panose="030F0702030302020204" pitchFamily="66" charset="0"/>
                <a:cs typeface="Arial" charset="0"/>
              </a:rPr>
              <a:t>spelling lists</a:t>
            </a:r>
          </a:p>
          <a:p>
            <a:pPr marL="342900" indent="-342900" fontAlgn="base">
              <a:spcBef>
                <a:spcPct val="0"/>
              </a:spcBef>
              <a:spcAft>
                <a:spcPct val="0"/>
              </a:spcAft>
              <a:buFont typeface="Arial" panose="020B0604020202020204" pitchFamily="34" charset="0"/>
              <a:buChar char="•"/>
            </a:pPr>
            <a:r>
              <a:rPr lang="en-GB" sz="2000" dirty="0">
                <a:solidFill>
                  <a:srgbClr val="000000"/>
                </a:solidFill>
                <a:latin typeface="Comic Sans MS" panose="030F0702030302020204" pitchFamily="66" charset="0"/>
                <a:cs typeface="Arial" charset="0"/>
              </a:rPr>
              <a:t>Assessment targets (</a:t>
            </a:r>
            <a:r>
              <a:rPr lang="en-GB" sz="2000" b="1" dirty="0">
                <a:solidFill>
                  <a:srgbClr val="000000"/>
                </a:solidFill>
                <a:latin typeface="Comic Sans MS" panose="030F0702030302020204" pitchFamily="66" charset="0"/>
                <a:cs typeface="Arial" charset="0"/>
              </a:rPr>
              <a:t>KPIs</a:t>
            </a:r>
            <a:r>
              <a:rPr lang="en-GB" sz="2000" dirty="0">
                <a:solidFill>
                  <a:srgbClr val="000000"/>
                </a:solidFill>
                <a:latin typeface="Comic Sans MS" panose="030F0702030302020204" pitchFamily="66" charset="0"/>
                <a:cs typeface="Arial" charset="0"/>
              </a:rPr>
              <a:t>)</a:t>
            </a:r>
          </a:p>
          <a:p>
            <a:pPr fontAlgn="base">
              <a:spcBef>
                <a:spcPct val="0"/>
              </a:spcBef>
              <a:spcAft>
                <a:spcPct val="0"/>
              </a:spcAft>
            </a:pPr>
            <a:endParaRPr lang="en-GB" sz="2000" dirty="0">
              <a:solidFill>
                <a:srgbClr val="000000"/>
              </a:solidFill>
              <a:latin typeface="Comic Sans MS" panose="030F0702030302020204" pitchFamily="66" charset="0"/>
              <a:cs typeface="Arial" charset="0"/>
            </a:endParaRPr>
          </a:p>
          <a:p>
            <a:pPr fontAlgn="base">
              <a:spcBef>
                <a:spcPct val="0"/>
              </a:spcBef>
              <a:spcAft>
                <a:spcPct val="0"/>
              </a:spcAft>
            </a:pPr>
            <a:r>
              <a:rPr lang="en-GB" sz="2000" dirty="0">
                <a:solidFill>
                  <a:srgbClr val="000000"/>
                </a:solidFill>
                <a:latin typeface="Comic Sans MS" panose="030F0702030302020204" pitchFamily="66" charset="0"/>
                <a:cs typeface="Arial" charset="0"/>
              </a:rPr>
              <a:t>All on the website’s class page:</a:t>
            </a:r>
          </a:p>
          <a:p>
            <a:pPr fontAlgn="base">
              <a:spcBef>
                <a:spcPct val="0"/>
              </a:spcBef>
              <a:spcAft>
                <a:spcPct val="0"/>
              </a:spcAft>
            </a:pPr>
            <a:endParaRPr lang="en-GB" sz="2000" dirty="0">
              <a:solidFill>
                <a:srgbClr val="000000"/>
              </a:solidFill>
              <a:latin typeface="Comic Sans MS" panose="030F0702030302020204" pitchFamily="66" charset="0"/>
              <a:cs typeface="Arial" charset="0"/>
            </a:endParaRPr>
          </a:p>
          <a:p>
            <a:pPr fontAlgn="base">
              <a:spcBef>
                <a:spcPct val="0"/>
              </a:spcBef>
              <a:spcAft>
                <a:spcPct val="0"/>
              </a:spcAft>
            </a:pPr>
            <a:endParaRPr lang="en-GB" sz="2000" dirty="0">
              <a:solidFill>
                <a:srgbClr val="000000"/>
              </a:solidFill>
              <a:latin typeface="Comic Sans MS" panose="030F0702030302020204" pitchFamily="66" charset="0"/>
              <a:cs typeface="Arial" charset="0"/>
            </a:endParaRPr>
          </a:p>
          <a:p>
            <a:pPr fontAlgn="base">
              <a:spcBef>
                <a:spcPct val="0"/>
              </a:spcBef>
              <a:spcAft>
                <a:spcPct val="0"/>
              </a:spcAft>
            </a:pPr>
            <a:endParaRPr lang="en-GB" sz="2000" dirty="0">
              <a:solidFill>
                <a:srgbClr val="000000"/>
              </a:solidFill>
              <a:latin typeface="Comic Sans MS" panose="030F0702030302020204" pitchFamily="66" charset="0"/>
              <a:cs typeface="Arial" charset="0"/>
            </a:endParaRPr>
          </a:p>
        </p:txBody>
      </p:sp>
      <p:pic>
        <p:nvPicPr>
          <p:cNvPr id="7" name="Picture 6">
            <a:extLst>
              <a:ext uri="{FF2B5EF4-FFF2-40B4-BE49-F238E27FC236}">
                <a16:creationId xmlns:a16="http://schemas.microsoft.com/office/drawing/2014/main" id="{7D47EAE8-7FCE-4DA7-B26F-1A0690E999FC}"/>
              </a:ext>
            </a:extLst>
          </p:cNvPr>
          <p:cNvPicPr>
            <a:picLocks noChangeAspect="1"/>
          </p:cNvPicPr>
          <p:nvPr/>
        </p:nvPicPr>
        <p:blipFill>
          <a:blip r:embed="rId2"/>
          <a:stretch>
            <a:fillRect/>
          </a:stretch>
        </p:blipFill>
        <p:spPr>
          <a:xfrm>
            <a:off x="3129813" y="3951467"/>
            <a:ext cx="6349377" cy="2592288"/>
          </a:xfrm>
          <a:prstGeom prst="rect">
            <a:avLst/>
          </a:prstGeom>
        </p:spPr>
      </p:pic>
      <p:sp>
        <p:nvSpPr>
          <p:cNvPr id="8" name="Title 1">
            <a:extLst>
              <a:ext uri="{FF2B5EF4-FFF2-40B4-BE49-F238E27FC236}">
                <a16:creationId xmlns:a16="http://schemas.microsoft.com/office/drawing/2014/main" id="{DD177884-5897-4A37-9F7D-39136FEEE8EF}"/>
              </a:ext>
            </a:extLst>
          </p:cNvPr>
          <p:cNvSpPr>
            <a:spLocks noGrp="1"/>
          </p:cNvSpPr>
          <p:nvPr>
            <p:ph type="title"/>
          </p:nvPr>
        </p:nvSpPr>
        <p:spPr>
          <a:xfrm>
            <a:off x="1118152" y="433664"/>
            <a:ext cx="8915400" cy="1143000"/>
          </a:xfrm>
        </p:spPr>
        <p:txBody>
          <a:bodyPr/>
          <a:lstStyle/>
          <a:p>
            <a:r>
              <a:rPr lang="en-GB" b="1" dirty="0">
                <a:latin typeface="Comic Sans MS" panose="030F0702030302020204" pitchFamily="66" charset="0"/>
              </a:rPr>
              <a:t>Curriculum Information</a:t>
            </a:r>
          </a:p>
        </p:txBody>
      </p:sp>
    </p:spTree>
    <p:extLst>
      <p:ext uri="{BB962C8B-B14F-4D97-AF65-F5344CB8AC3E}">
        <p14:creationId xmlns:p14="http://schemas.microsoft.com/office/powerpoint/2010/main" val="54944963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p14="http://schemas.microsoft.com/office/powerpoint/2010/main">
        <mc:Choice Requires="p14">
          <p:contentPart p14:bwMode="auto" r:id="rId3">
            <p14:nvContentPartPr>
              <p14:cNvPr id="2" name="Ink 1">
                <a:extLst>
                  <a:ext uri="{FF2B5EF4-FFF2-40B4-BE49-F238E27FC236}">
                    <a16:creationId xmlns:a16="http://schemas.microsoft.com/office/drawing/2014/main" id="{EA6F7869-8CBE-41B5-8140-E37AAD84863A}"/>
                  </a:ext>
                </a:extLst>
              </p14:cNvPr>
              <p14:cNvContentPartPr/>
              <p14:nvPr/>
            </p14:nvContentPartPr>
            <p14:xfrm>
              <a:off x="4930775" y="3246438"/>
              <a:ext cx="42863" cy="363537"/>
            </p14:xfrm>
          </p:contentPart>
        </mc:Choice>
        <mc:Fallback xmlns="">
          <p:pic>
            <p:nvPicPr>
              <p:cNvPr id="2" name="Ink 1">
                <a:extLst>
                  <a:ext uri="{FF2B5EF4-FFF2-40B4-BE49-F238E27FC236}">
                    <a16:creationId xmlns:a16="http://schemas.microsoft.com/office/drawing/2014/main" id="{EA6F7869-8CBE-41B5-8140-E37AAD84863A}"/>
                  </a:ext>
                </a:extLst>
              </p:cNvPr>
              <p:cNvPicPr/>
              <p:nvPr/>
            </p:nvPicPr>
            <p:blipFill>
              <a:blip r:embed="rId4"/>
              <a:stretch>
                <a:fillRect/>
              </a:stretch>
            </p:blipFill>
            <p:spPr>
              <a:xfrm>
                <a:off x="4876746" y="3138457"/>
                <a:ext cx="150561" cy="579140"/>
              </a:xfrm>
              <a:prstGeom prst="rect">
                <a:avLst/>
              </a:prstGeom>
            </p:spPr>
          </p:pic>
        </mc:Fallback>
      </mc:AlternateContent>
      <p:pic>
        <p:nvPicPr>
          <p:cNvPr id="5" name="Picture 4">
            <a:extLst>
              <a:ext uri="{FF2B5EF4-FFF2-40B4-BE49-F238E27FC236}">
                <a16:creationId xmlns:a16="http://schemas.microsoft.com/office/drawing/2014/main" id="{1D3026E1-2B48-9AB0-406C-3DBC1D9AB819}"/>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57212" y="842446"/>
            <a:ext cx="8791575" cy="5814965"/>
          </a:xfrm>
          <a:prstGeom prst="rect">
            <a:avLst/>
          </a:prstGeom>
        </p:spPr>
      </p:pic>
    </p:spTree>
    <p:extLst>
      <p:ext uri="{BB962C8B-B14F-4D97-AF65-F5344CB8AC3E}">
        <p14:creationId xmlns:p14="http://schemas.microsoft.com/office/powerpoint/2010/main" val="320593645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0859077-FFF8-459F-9425-8A6F5F60BBCA}"/>
              </a:ext>
            </a:extLst>
          </p:cNvPr>
          <p:cNvSpPr>
            <a:spLocks noGrp="1"/>
          </p:cNvSpPr>
          <p:nvPr>
            <p:ph type="title"/>
          </p:nvPr>
        </p:nvSpPr>
        <p:spPr/>
        <p:txBody>
          <a:bodyPr/>
          <a:lstStyle/>
          <a:p>
            <a:endParaRPr lang="en-GB" dirty="0"/>
          </a:p>
        </p:txBody>
      </p:sp>
      <p:sp>
        <p:nvSpPr>
          <p:cNvPr id="7" name="TextBox 6">
            <a:extLst>
              <a:ext uri="{FF2B5EF4-FFF2-40B4-BE49-F238E27FC236}">
                <a16:creationId xmlns:a16="http://schemas.microsoft.com/office/drawing/2014/main" id="{4D3DCC66-8FDA-4E7B-8CDB-2F21D497CEF6}"/>
              </a:ext>
            </a:extLst>
          </p:cNvPr>
          <p:cNvSpPr txBox="1"/>
          <p:nvPr/>
        </p:nvSpPr>
        <p:spPr>
          <a:xfrm>
            <a:off x="6136031" y="1066971"/>
            <a:ext cx="3288890" cy="4247317"/>
          </a:xfrm>
          <a:prstGeom prst="rect">
            <a:avLst/>
          </a:prstGeom>
          <a:solidFill>
            <a:schemeClr val="bg1"/>
          </a:solidFill>
        </p:spPr>
        <p:txBody>
          <a:bodyPr wrap="square" rtlCol="0">
            <a:spAutoFit/>
          </a:bodyPr>
          <a:lstStyle/>
          <a:p>
            <a:r>
              <a:rPr lang="en-GB" dirty="0"/>
              <a:t>The Parks Academies Trust has developed a TPAT Pledge linked to four core values: respect, courage, ambition and integrity. </a:t>
            </a:r>
          </a:p>
          <a:p>
            <a:endParaRPr lang="en-GB" dirty="0"/>
          </a:p>
          <a:p>
            <a:r>
              <a:rPr lang="en-GB" dirty="0"/>
              <a:t>This pledge is to every child. During their time in year 6, your child will be given the opportunity to take part in the following activities. </a:t>
            </a:r>
          </a:p>
          <a:p>
            <a:endParaRPr lang="en-GB" dirty="0"/>
          </a:p>
          <a:p>
            <a:r>
              <a:rPr lang="en-GB" dirty="0"/>
              <a:t>In addition to this look out for other enrichment opportunities. </a:t>
            </a:r>
          </a:p>
        </p:txBody>
      </p:sp>
      <p:pic>
        <p:nvPicPr>
          <p:cNvPr id="11" name="Picture 10">
            <a:extLst>
              <a:ext uri="{FF2B5EF4-FFF2-40B4-BE49-F238E27FC236}">
                <a16:creationId xmlns:a16="http://schemas.microsoft.com/office/drawing/2014/main" id="{94DF4E0B-C28F-4D98-8D78-AE51CA918B2E}"/>
              </a:ext>
            </a:extLst>
          </p:cNvPr>
          <p:cNvPicPr>
            <a:picLocks noChangeAspect="1"/>
          </p:cNvPicPr>
          <p:nvPr/>
        </p:nvPicPr>
        <p:blipFill>
          <a:blip r:embed="rId3"/>
          <a:stretch>
            <a:fillRect/>
          </a:stretch>
        </p:blipFill>
        <p:spPr>
          <a:xfrm>
            <a:off x="7780476" y="5314288"/>
            <a:ext cx="1992152" cy="1432713"/>
          </a:xfrm>
          <a:prstGeom prst="rect">
            <a:avLst/>
          </a:prstGeom>
        </p:spPr>
      </p:pic>
      <p:pic>
        <p:nvPicPr>
          <p:cNvPr id="3" name="Picture 2">
            <a:extLst>
              <a:ext uri="{FF2B5EF4-FFF2-40B4-BE49-F238E27FC236}">
                <a16:creationId xmlns:a16="http://schemas.microsoft.com/office/drawing/2014/main" id="{98BEF3A1-8DB1-1658-9014-453FA6F3FEA4}"/>
              </a:ext>
            </a:extLst>
          </p:cNvPr>
          <p:cNvPicPr>
            <a:picLocks noChangeAspect="1"/>
          </p:cNvPicPr>
          <p:nvPr/>
        </p:nvPicPr>
        <p:blipFill>
          <a:blip r:embed="rId4"/>
          <a:stretch>
            <a:fillRect/>
          </a:stretch>
        </p:blipFill>
        <p:spPr>
          <a:xfrm>
            <a:off x="1215686" y="588461"/>
            <a:ext cx="4572638" cy="5858693"/>
          </a:xfrm>
          <a:prstGeom prst="rect">
            <a:avLst/>
          </a:prstGeom>
        </p:spPr>
      </p:pic>
    </p:spTree>
    <p:extLst>
      <p:ext uri="{BB962C8B-B14F-4D97-AF65-F5344CB8AC3E}">
        <p14:creationId xmlns:p14="http://schemas.microsoft.com/office/powerpoint/2010/main" val="163050577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9B947475-F934-4208-83FE-80CDF6B629CC}"/>
              </a:ext>
            </a:extLst>
          </p:cNvPr>
          <p:cNvSpPr txBox="1"/>
          <p:nvPr/>
        </p:nvSpPr>
        <p:spPr>
          <a:xfrm>
            <a:off x="734786" y="1533854"/>
            <a:ext cx="7806900" cy="4608442"/>
          </a:xfrm>
          <a:prstGeom prst="rect">
            <a:avLst/>
          </a:prstGeom>
          <a:solidFill>
            <a:schemeClr val="bg1"/>
          </a:solidFill>
        </p:spPr>
        <p:txBody>
          <a:bodyPr wrap="square" rtlCol="0">
            <a:spAutoFit/>
          </a:bodyPr>
          <a:lstStyle/>
          <a:p>
            <a:endParaRPr lang="en-GB" dirty="0"/>
          </a:p>
        </p:txBody>
      </p:sp>
      <p:sp>
        <p:nvSpPr>
          <p:cNvPr id="4" name="TextBox 3">
            <a:extLst>
              <a:ext uri="{FF2B5EF4-FFF2-40B4-BE49-F238E27FC236}">
                <a16:creationId xmlns:a16="http://schemas.microsoft.com/office/drawing/2014/main" id="{9709121D-5022-4216-B342-F737CF8559D5}"/>
              </a:ext>
            </a:extLst>
          </p:cNvPr>
          <p:cNvSpPr txBox="1"/>
          <p:nvPr/>
        </p:nvSpPr>
        <p:spPr>
          <a:xfrm>
            <a:off x="762001" y="1519125"/>
            <a:ext cx="9143999" cy="4608441"/>
          </a:xfrm>
          <a:prstGeom prst="rect">
            <a:avLst/>
          </a:prstGeom>
          <a:noFill/>
        </p:spPr>
        <p:txBody>
          <a:bodyPr wrap="square">
            <a:spAutoFit/>
          </a:bodyPr>
          <a:lstStyle/>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GB" sz="2800" b="0" i="0" u="none" strike="noStrike" kern="1200" cap="none" spc="0" normalizeH="0" baseline="0" noProof="0" dirty="0">
                <a:ln>
                  <a:noFill/>
                </a:ln>
                <a:solidFill>
                  <a:prstClr val="black"/>
                </a:solidFill>
                <a:effectLst/>
                <a:uLnTx/>
                <a:uFillTx/>
                <a:latin typeface="Calibri" panose="020F0502020204030204"/>
                <a:ea typeface="+mn-ea"/>
                <a:cs typeface="+mn-cs"/>
              </a:rPr>
              <a:t>After School Clubs Start – 14/9/26</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lang="en-GB" sz="2800" dirty="0" err="1">
                <a:solidFill>
                  <a:prstClr val="black"/>
                </a:solidFill>
                <a:latin typeface="Calibri" panose="020F0502020204030204"/>
              </a:rPr>
              <a:t>Plas</a:t>
            </a:r>
            <a:r>
              <a:rPr lang="en-GB" sz="2800" dirty="0">
                <a:solidFill>
                  <a:prstClr val="black"/>
                </a:solidFill>
                <a:latin typeface="Calibri" panose="020F0502020204030204"/>
              </a:rPr>
              <a:t> </a:t>
            </a:r>
            <a:r>
              <a:rPr lang="en-GB" sz="2800" dirty="0" err="1">
                <a:solidFill>
                  <a:prstClr val="black"/>
                </a:solidFill>
                <a:latin typeface="Calibri" panose="020F0502020204030204"/>
              </a:rPr>
              <a:t>Pencelli</a:t>
            </a:r>
            <a:r>
              <a:rPr lang="en-GB" sz="2800" dirty="0">
                <a:solidFill>
                  <a:prstClr val="black"/>
                </a:solidFill>
                <a:latin typeface="Calibri" panose="020F0502020204030204"/>
              </a:rPr>
              <a:t> Residential – 28/9/26 – 2/10/26</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lang="en-GB" sz="2800" dirty="0">
                <a:solidFill>
                  <a:prstClr val="black"/>
                </a:solidFill>
                <a:latin typeface="Calibri" panose="020F0502020204030204"/>
              </a:rPr>
              <a:t>Doing it for Dan Run – 6/10/26 </a:t>
            </a:r>
          </a:p>
          <a:p>
            <a:pPr marL="228600" indent="-228600">
              <a:lnSpc>
                <a:spcPct val="90000"/>
              </a:lnSpc>
              <a:spcBef>
                <a:spcPts val="1000"/>
              </a:spcBef>
              <a:buFont typeface="Arial" panose="020B0604020202020204" pitchFamily="34" charset="0"/>
              <a:buChar char="•"/>
              <a:defRPr/>
            </a:pPr>
            <a:r>
              <a:rPr kumimoji="0" lang="en-GB" sz="2800" b="0" i="0" u="none" strike="noStrike" kern="1200" cap="none" spc="0" normalizeH="0" baseline="0" noProof="0" dirty="0">
                <a:ln>
                  <a:noFill/>
                </a:ln>
                <a:solidFill>
                  <a:prstClr val="black"/>
                </a:solidFill>
                <a:effectLst/>
                <a:uLnTx/>
                <a:uFillTx/>
                <a:latin typeface="Calibri" panose="020F0502020204030204"/>
                <a:ea typeface="+mn-ea"/>
                <a:cs typeface="+mn-cs"/>
              </a:rPr>
              <a:t>Individual and Sibling Photos - 7/10/26</a:t>
            </a:r>
          </a:p>
          <a:p>
            <a:pPr marL="228600" indent="-228600">
              <a:lnSpc>
                <a:spcPct val="90000"/>
              </a:lnSpc>
              <a:spcBef>
                <a:spcPts val="1000"/>
              </a:spcBef>
              <a:buFont typeface="Arial" panose="020B0604020202020204" pitchFamily="34" charset="0"/>
              <a:buChar char="•"/>
              <a:defRPr/>
            </a:pPr>
            <a:r>
              <a:rPr lang="en-GB" sz="2800" dirty="0">
                <a:solidFill>
                  <a:prstClr val="black"/>
                </a:solidFill>
                <a:latin typeface="Calibri" panose="020F0502020204030204"/>
              </a:rPr>
              <a:t>Harvest Assembly – 9/10/26</a:t>
            </a:r>
            <a:endParaRPr kumimoji="0" lang="en-GB" sz="2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228600" indent="-228600">
              <a:lnSpc>
                <a:spcPct val="90000"/>
              </a:lnSpc>
              <a:spcBef>
                <a:spcPts val="1000"/>
              </a:spcBef>
              <a:buFont typeface="Arial" panose="020B0604020202020204" pitchFamily="34" charset="0"/>
              <a:buChar char="•"/>
              <a:defRPr/>
            </a:pPr>
            <a:r>
              <a:rPr lang="en-GB" sz="2800" dirty="0">
                <a:solidFill>
                  <a:prstClr val="black"/>
                </a:solidFill>
                <a:latin typeface="Calibri" panose="020F0502020204030204"/>
              </a:rPr>
              <a:t>Coleshill Trip – 19/10/26</a:t>
            </a:r>
            <a:endParaRPr kumimoji="0" lang="en-GB" sz="2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228600" indent="-228600">
              <a:lnSpc>
                <a:spcPct val="90000"/>
              </a:lnSpc>
              <a:spcBef>
                <a:spcPts val="1000"/>
              </a:spcBef>
              <a:buFont typeface="Arial" panose="020B0604020202020204" pitchFamily="34" charset="0"/>
              <a:buChar char="•"/>
              <a:defRPr/>
            </a:pPr>
            <a:r>
              <a:rPr lang="en-GB" sz="2800" dirty="0">
                <a:solidFill>
                  <a:prstClr val="black"/>
                </a:solidFill>
                <a:latin typeface="Calibri" panose="020F0502020204030204"/>
              </a:rPr>
              <a:t>Black History Discovery Day – 20/10/26</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GB" sz="2800" b="0" i="0" u="none" strike="noStrike" kern="1200" cap="none" spc="0" normalizeH="0" baseline="0" noProof="0" dirty="0">
                <a:ln>
                  <a:noFill/>
                </a:ln>
                <a:solidFill>
                  <a:prstClr val="black"/>
                </a:solidFill>
                <a:effectLst/>
                <a:uLnTx/>
                <a:uFillTx/>
                <a:latin typeface="Calibri" panose="020F0502020204030204"/>
                <a:ea typeface="+mn-ea"/>
                <a:cs typeface="+mn-cs"/>
              </a:rPr>
              <a:t>Parent Consultations – 14/10/26 *Early finish</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GB" sz="2800" b="0" i="0" u="none" strike="noStrike" kern="1200" cap="none" spc="0" normalizeH="0" baseline="0" noProof="0" dirty="0">
                <a:ln>
                  <a:noFill/>
                </a:ln>
                <a:solidFill>
                  <a:prstClr val="black"/>
                </a:solidFill>
                <a:effectLst/>
                <a:uLnTx/>
                <a:uFillTx/>
                <a:latin typeface="Calibri" panose="020F0502020204030204"/>
                <a:ea typeface="+mn-ea"/>
                <a:cs typeface="+mn-cs"/>
              </a:rPr>
              <a:t>INSET day – 23/10/26</a:t>
            </a:r>
          </a:p>
        </p:txBody>
      </p:sp>
      <p:sp>
        <p:nvSpPr>
          <p:cNvPr id="6" name="TextBox 5">
            <a:extLst>
              <a:ext uri="{FF2B5EF4-FFF2-40B4-BE49-F238E27FC236}">
                <a16:creationId xmlns:a16="http://schemas.microsoft.com/office/drawing/2014/main" id="{09655483-46CF-479C-B965-EB4205666AC3}"/>
              </a:ext>
            </a:extLst>
          </p:cNvPr>
          <p:cNvSpPr txBox="1"/>
          <p:nvPr/>
        </p:nvSpPr>
        <p:spPr>
          <a:xfrm>
            <a:off x="734786" y="764412"/>
            <a:ext cx="6224814" cy="769441"/>
          </a:xfrm>
          <a:prstGeom prst="rect">
            <a:avLst/>
          </a:prstGeom>
          <a:noFill/>
        </p:spPr>
        <p:txBody>
          <a:bodyPr wrap="square">
            <a:spAutoFit/>
          </a:bodyPr>
          <a:lstStyle/>
          <a:p>
            <a:r>
              <a:rPr kumimoji="0" lang="en-GB" sz="4400" b="0" i="0" u="none" strike="noStrike" kern="1200" cap="none" spc="0" normalizeH="0" baseline="0" noProof="0" dirty="0">
                <a:ln>
                  <a:noFill/>
                </a:ln>
                <a:solidFill>
                  <a:prstClr val="black"/>
                </a:solidFill>
                <a:effectLst/>
                <a:uLnTx/>
                <a:uFillTx/>
                <a:latin typeface="Calibri Light" panose="020F0302020204030204"/>
                <a:ea typeface="+mj-ea"/>
                <a:cs typeface="+mj-cs"/>
              </a:rPr>
              <a:t>Key Diary Dates Term 1:</a:t>
            </a:r>
            <a:endParaRPr lang="en-GB" dirty="0"/>
          </a:p>
        </p:txBody>
      </p:sp>
      <p:pic>
        <p:nvPicPr>
          <p:cNvPr id="7" name="Picture 6">
            <a:extLst>
              <a:ext uri="{FF2B5EF4-FFF2-40B4-BE49-F238E27FC236}">
                <a16:creationId xmlns:a16="http://schemas.microsoft.com/office/drawing/2014/main" id="{620952C9-9AAE-4FC6-8039-0BA1687E8AF0}"/>
              </a:ext>
            </a:extLst>
          </p:cNvPr>
          <p:cNvPicPr>
            <a:picLocks noChangeAspect="1"/>
          </p:cNvPicPr>
          <p:nvPr/>
        </p:nvPicPr>
        <p:blipFill>
          <a:blip r:embed="rId3"/>
          <a:stretch>
            <a:fillRect/>
          </a:stretch>
        </p:blipFill>
        <p:spPr>
          <a:xfrm>
            <a:off x="8715859" y="5781368"/>
            <a:ext cx="1015968" cy="867040"/>
          </a:xfrm>
          <a:prstGeom prst="rect">
            <a:avLst/>
          </a:prstGeom>
        </p:spPr>
      </p:pic>
    </p:spTree>
    <p:extLst>
      <p:ext uri="{BB962C8B-B14F-4D97-AF65-F5344CB8AC3E}">
        <p14:creationId xmlns:p14="http://schemas.microsoft.com/office/powerpoint/2010/main" val="15257558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749F0FB0-60DD-4452-9454-68B99821C264}"/>
              </a:ext>
            </a:extLst>
          </p:cNvPr>
          <p:cNvSpPr txBox="1"/>
          <p:nvPr/>
        </p:nvSpPr>
        <p:spPr>
          <a:xfrm>
            <a:off x="1474840" y="2280880"/>
            <a:ext cx="5958348" cy="3060325"/>
          </a:xfrm>
          <a:prstGeom prst="rect">
            <a:avLst/>
          </a:prstGeom>
          <a:solidFill>
            <a:schemeClr val="bg1"/>
          </a:solidFill>
        </p:spPr>
        <p:txBody>
          <a:bodyPr wrap="square">
            <a:spAutoFit/>
          </a:bodyPr>
          <a:lstStyle/>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lang="en-GB" sz="2800" dirty="0">
                <a:solidFill>
                  <a:prstClr val="black"/>
                </a:solidFill>
                <a:latin typeface="Calibri" panose="020F0502020204030204"/>
              </a:rPr>
              <a:t>Encourage your child to read regularly</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GB" sz="2800" b="0" i="0" u="none" strike="noStrike" kern="1200" cap="none" spc="0" normalizeH="0" baseline="0" noProof="0" dirty="0">
                <a:ln>
                  <a:noFill/>
                </a:ln>
                <a:solidFill>
                  <a:prstClr val="black"/>
                </a:solidFill>
                <a:effectLst/>
                <a:uLnTx/>
                <a:uFillTx/>
                <a:latin typeface="Calibri" panose="020F0502020204030204"/>
                <a:ea typeface="+mn-ea"/>
                <a:cs typeface="+mn-cs"/>
              </a:rPr>
              <a:t>Help practise weekly spelling</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lang="en-GB" sz="2800" dirty="0">
                <a:solidFill>
                  <a:prstClr val="black"/>
                </a:solidFill>
                <a:latin typeface="Calibri" panose="020F0502020204030204"/>
              </a:rPr>
              <a:t>Check </a:t>
            </a:r>
            <a:r>
              <a:rPr kumimoji="0" lang="en-GB" sz="2800" b="0" i="0" u="none" strike="noStrike" kern="1200" cap="none" spc="0" normalizeH="0" baseline="0" noProof="0" dirty="0">
                <a:ln>
                  <a:noFill/>
                </a:ln>
                <a:solidFill>
                  <a:prstClr val="black"/>
                </a:solidFill>
                <a:effectLst/>
                <a:uLnTx/>
                <a:uFillTx/>
                <a:latin typeface="Calibri" panose="020F0502020204030204"/>
                <a:ea typeface="+mn-ea"/>
                <a:cs typeface="+mn-cs"/>
              </a:rPr>
              <a:t>homework is in on time</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GB" sz="2800" b="0" i="0" u="none" strike="noStrike" kern="1200" cap="none" spc="0" normalizeH="0" baseline="0" noProof="0" dirty="0">
                <a:ln>
                  <a:noFill/>
                </a:ln>
                <a:solidFill>
                  <a:prstClr val="black"/>
                </a:solidFill>
                <a:effectLst/>
                <a:uLnTx/>
                <a:uFillTx/>
                <a:latin typeface="Calibri" panose="020F0502020204030204"/>
                <a:ea typeface="+mn-ea"/>
                <a:cs typeface="+mn-cs"/>
              </a:rPr>
              <a:t>Support on trips / Dan Run</a:t>
            </a:r>
          </a:p>
          <a:p>
            <a:pPr marR="0" lvl="0" algn="l" defTabSz="914400" rtl="0" eaLnBrk="1" fontAlgn="auto" latinLnBrk="0" hangingPunct="1">
              <a:lnSpc>
                <a:spcPct val="90000"/>
              </a:lnSpc>
              <a:spcBef>
                <a:spcPts val="1000"/>
              </a:spcBef>
              <a:spcAft>
                <a:spcPts val="0"/>
              </a:spcAft>
              <a:buClrTx/>
              <a:buSzTx/>
              <a:tabLst/>
              <a:defRPr/>
            </a:pPr>
            <a:endParaRPr kumimoji="0" lang="en-GB" sz="2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R="0" lvl="0" algn="l" defTabSz="914400" rtl="0" eaLnBrk="1" fontAlgn="auto" latinLnBrk="0" hangingPunct="1">
              <a:lnSpc>
                <a:spcPct val="90000"/>
              </a:lnSpc>
              <a:spcBef>
                <a:spcPts val="1000"/>
              </a:spcBef>
              <a:spcAft>
                <a:spcPts val="0"/>
              </a:spcAft>
              <a:buClrTx/>
              <a:buSzTx/>
              <a:tabLst/>
              <a:defRPr/>
            </a:pPr>
            <a:r>
              <a:rPr kumimoji="0" lang="en-GB" sz="2800" b="0" i="0" u="none" strike="noStrike" kern="1200" cap="none" spc="0" normalizeH="0" baseline="0" noProof="0" dirty="0">
                <a:ln>
                  <a:noFill/>
                </a:ln>
                <a:solidFill>
                  <a:schemeClr val="tx1">
                    <a:lumMod val="60000"/>
                    <a:lumOff val="40000"/>
                  </a:schemeClr>
                </a:solidFill>
                <a:effectLst/>
                <a:uLnTx/>
                <a:uFillTx/>
                <a:latin typeface="Calibri" panose="020F0502020204030204"/>
                <a:ea typeface="+mn-ea"/>
                <a:cs typeface="+mn-cs"/>
              </a:rPr>
              <a:t>sykesc@bridlewood.org.</a:t>
            </a:r>
            <a:r>
              <a:rPr lang="en-GB" sz="2800" dirty="0" err="1">
                <a:solidFill>
                  <a:schemeClr val="tx1">
                    <a:lumMod val="60000"/>
                    <a:lumOff val="40000"/>
                  </a:schemeClr>
                </a:solidFill>
                <a:latin typeface="Calibri" panose="020F0502020204030204"/>
              </a:rPr>
              <a:t>uk</a:t>
            </a:r>
            <a:endParaRPr kumimoji="0" lang="en-GB" sz="2800" b="0" i="0" u="none" strike="noStrike" kern="1200" cap="none" spc="0" normalizeH="0" baseline="0" noProof="0" dirty="0">
              <a:ln>
                <a:noFill/>
              </a:ln>
              <a:solidFill>
                <a:schemeClr val="tx1">
                  <a:lumMod val="60000"/>
                  <a:lumOff val="40000"/>
                </a:schemeClr>
              </a:solidFill>
              <a:effectLst/>
              <a:uLnTx/>
              <a:uFillTx/>
              <a:latin typeface="Calibri" panose="020F0502020204030204"/>
              <a:ea typeface="+mn-ea"/>
              <a:cs typeface="+mn-cs"/>
            </a:endParaRPr>
          </a:p>
        </p:txBody>
      </p:sp>
      <p:pic>
        <p:nvPicPr>
          <p:cNvPr id="5" name="Picture 4" descr="Smile &lt;strong&gt;Emoji&lt;/strong&gt; Related Keywords &amp; Suggestions - Smile &lt;strong&gt;Emoji&lt;/strong&gt; Long Tail ...">
            <a:extLst>
              <a:ext uri="{FF2B5EF4-FFF2-40B4-BE49-F238E27FC236}">
                <a16:creationId xmlns:a16="http://schemas.microsoft.com/office/drawing/2014/main" id="{C032B17A-5C04-4661-93B1-36BE10C10BF3}"/>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778093" y="4767941"/>
            <a:ext cx="1656219" cy="1656219"/>
          </a:xfrm>
          <a:prstGeom prst="rect">
            <a:avLst/>
          </a:prstGeom>
        </p:spPr>
      </p:pic>
      <p:sp>
        <p:nvSpPr>
          <p:cNvPr id="7" name="TextBox 6">
            <a:extLst>
              <a:ext uri="{FF2B5EF4-FFF2-40B4-BE49-F238E27FC236}">
                <a16:creationId xmlns:a16="http://schemas.microsoft.com/office/drawing/2014/main" id="{5FC4C619-C4FB-4F78-8BC0-63FB86F4E3D5}"/>
              </a:ext>
            </a:extLst>
          </p:cNvPr>
          <p:cNvSpPr txBox="1"/>
          <p:nvPr/>
        </p:nvSpPr>
        <p:spPr>
          <a:xfrm>
            <a:off x="1779814" y="1329243"/>
            <a:ext cx="5331278" cy="769441"/>
          </a:xfrm>
          <a:prstGeom prst="rect">
            <a:avLst/>
          </a:prstGeom>
          <a:noFill/>
        </p:spPr>
        <p:txBody>
          <a:bodyPr wrap="square">
            <a:spAutoFit/>
          </a:bodyPr>
          <a:lstStyle/>
          <a:p>
            <a:r>
              <a:rPr kumimoji="0" lang="en-GB" sz="4400" b="0" i="0" u="none" strike="noStrike" kern="1200" cap="none" spc="0" normalizeH="0" baseline="0" noProof="0" dirty="0">
                <a:ln>
                  <a:noFill/>
                </a:ln>
                <a:solidFill>
                  <a:prstClr val="black"/>
                </a:solidFill>
                <a:effectLst/>
                <a:uLnTx/>
                <a:uFillTx/>
                <a:latin typeface="Calibri Light" panose="020F0302020204030204"/>
                <a:ea typeface="+mj-ea"/>
                <a:cs typeface="+mj-cs"/>
              </a:rPr>
              <a:t>Help from parents:</a:t>
            </a:r>
            <a:endParaRPr lang="en-GB" dirty="0"/>
          </a:p>
        </p:txBody>
      </p:sp>
    </p:spTree>
    <p:extLst>
      <p:ext uri="{BB962C8B-B14F-4D97-AF65-F5344CB8AC3E}">
        <p14:creationId xmlns:p14="http://schemas.microsoft.com/office/powerpoint/2010/main" val="201431238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C4F9F3FD-C7A3-4713-A1C5-83CC60355821}"/>
              </a:ext>
            </a:extLst>
          </p:cNvPr>
          <p:cNvSpPr txBox="1"/>
          <p:nvPr/>
        </p:nvSpPr>
        <p:spPr>
          <a:xfrm>
            <a:off x="3347357" y="1190987"/>
            <a:ext cx="4963884" cy="769441"/>
          </a:xfrm>
          <a:prstGeom prst="rect">
            <a:avLst/>
          </a:prstGeom>
          <a:noFill/>
        </p:spPr>
        <p:txBody>
          <a:bodyPr wrap="square">
            <a:spAutoFit/>
          </a:bodyPr>
          <a:lstStyle/>
          <a:p>
            <a:r>
              <a:rPr kumimoji="0" lang="en-GB" sz="4400" b="0" i="0" u="none" strike="noStrike" kern="1200" cap="none" spc="0" normalizeH="0" baseline="0" noProof="0" dirty="0">
                <a:ln>
                  <a:noFill/>
                </a:ln>
                <a:solidFill>
                  <a:prstClr val="black"/>
                </a:solidFill>
                <a:effectLst/>
                <a:uLnTx/>
                <a:uFillTx/>
                <a:latin typeface="Calibri Light" panose="020F0302020204030204"/>
                <a:ea typeface="+mj-ea"/>
                <a:cs typeface="+mj-cs"/>
              </a:rPr>
              <a:t>Any questions?</a:t>
            </a:r>
            <a:endParaRPr lang="en-GB" dirty="0"/>
          </a:p>
        </p:txBody>
      </p:sp>
      <p:pic>
        <p:nvPicPr>
          <p:cNvPr id="5" name="Content Placeholder 3" descr="idea-&lt;strong&gt;light-bulb&lt;/strong&gt;-cartoon-cartoon-&lt;strong&gt;light-bulb&lt;/strong&gt;-20860908.jpg">
            <a:extLst>
              <a:ext uri="{FF2B5EF4-FFF2-40B4-BE49-F238E27FC236}">
                <a16:creationId xmlns:a16="http://schemas.microsoft.com/office/drawing/2014/main" id="{61EC7B36-9F0D-46BC-A1C5-62CE221461C4}"/>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820953" y="2379658"/>
            <a:ext cx="2628834" cy="2686702"/>
          </a:xfrm>
          <a:prstGeom prst="rect">
            <a:avLst/>
          </a:prstGeom>
        </p:spPr>
      </p:pic>
    </p:spTree>
    <p:extLst>
      <p:ext uri="{BB962C8B-B14F-4D97-AF65-F5344CB8AC3E}">
        <p14:creationId xmlns:p14="http://schemas.microsoft.com/office/powerpoint/2010/main" val="265177306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theme/theme1.xml><?xml version="1.0" encoding="utf-8"?>
<a:theme xmlns:a="http://schemas.openxmlformats.org/drawingml/2006/main" name="Office Theme">
  <a:themeElements>
    <a:clrScheme name="Custom 1">
      <a:dk1>
        <a:srgbClr val="292668"/>
      </a:dk1>
      <a:lt1>
        <a:sysClr val="window" lastClr="FFFFFF"/>
      </a:lt1>
      <a:dk2>
        <a:srgbClr val="292668"/>
      </a:dk2>
      <a:lt2>
        <a:srgbClr val="BFBFBF"/>
      </a:lt2>
      <a:accent1>
        <a:srgbClr val="FFA000"/>
      </a:accent1>
      <a:accent2>
        <a:srgbClr val="292668"/>
      </a:accent2>
      <a:accent3>
        <a:srgbClr val="504BBD"/>
      </a:accent3>
      <a:accent4>
        <a:srgbClr val="7F8FA9"/>
      </a:accent4>
      <a:accent5>
        <a:srgbClr val="5AA2AE"/>
      </a:accent5>
      <a:accent6>
        <a:srgbClr val="9D90A0"/>
      </a:accent6>
      <a:hlink>
        <a:srgbClr val="FFA000"/>
      </a:hlink>
      <a:folHlink>
        <a:srgbClr val="7F7F7F"/>
      </a:folHlink>
    </a:clrScheme>
    <a:fontScheme name="TPAT">
      <a:majorFont>
        <a:latin typeface="Poppins"/>
        <a:ea typeface=""/>
        <a:cs typeface=""/>
      </a:majorFont>
      <a:minorFont>
        <a:latin typeface="Lato"/>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2023 BPS PowerPoint Template" id="{BA3AD773-F638-450C-B8EE-074CA3507922}" vid="{C787BD4C-5425-4AF8-9683-207EDD8FCC17}"/>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2023 BPS PowerPoint Template</Template>
  <TotalTime>689</TotalTime>
  <Words>1138</Words>
  <Application>Microsoft Office PowerPoint</Application>
  <PresentationFormat>A4 Paper (210x297 mm)</PresentationFormat>
  <Paragraphs>168</Paragraphs>
  <Slides>21</Slides>
  <Notes>7</Notes>
  <HiddenSlides>0</HiddenSlides>
  <MMClips>0</MMClips>
  <ScaleCrop>false</ScaleCrop>
  <HeadingPairs>
    <vt:vector size="6" baseType="variant">
      <vt:variant>
        <vt:lpstr>Fonts Used</vt:lpstr>
      </vt:variant>
      <vt:variant>
        <vt:i4>12</vt:i4>
      </vt:variant>
      <vt:variant>
        <vt:lpstr>Theme</vt:lpstr>
      </vt:variant>
      <vt:variant>
        <vt:i4>1</vt:i4>
      </vt:variant>
      <vt:variant>
        <vt:lpstr>Slide Titles</vt:lpstr>
      </vt:variant>
      <vt:variant>
        <vt:i4>21</vt:i4>
      </vt:variant>
    </vt:vector>
  </HeadingPairs>
  <TitlesOfParts>
    <vt:vector size="34" baseType="lpstr">
      <vt:lpstr>MS Mincho</vt:lpstr>
      <vt:lpstr>Arial</vt:lpstr>
      <vt:lpstr>Calibri</vt:lpstr>
      <vt:lpstr>Calibri Light</vt:lpstr>
      <vt:lpstr>Cambria</vt:lpstr>
      <vt:lpstr>Comic Sans MS</vt:lpstr>
      <vt:lpstr>Google Sans</vt:lpstr>
      <vt:lpstr>Lato</vt:lpstr>
      <vt:lpstr>Poppins</vt:lpstr>
      <vt:lpstr>Poppins-2055335171</vt:lpstr>
      <vt:lpstr>Roboto</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Curriculum Information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Nicola McLaughlin (BPS Staff)</dc:creator>
  <cp:lastModifiedBy>Charlotte Sykes (BPS Staff)</cp:lastModifiedBy>
  <cp:revision>59</cp:revision>
  <cp:lastPrinted>2021-03-31T09:20:18Z</cp:lastPrinted>
  <dcterms:created xsi:type="dcterms:W3CDTF">2023-09-01T12:38:40Z</dcterms:created>
  <dcterms:modified xsi:type="dcterms:W3CDTF">2026-09-07T11:38:23Z</dcterms:modified>
</cp:coreProperties>
</file>