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sldIdLst>
    <p:sldId id="257" r:id="rId5"/>
    <p:sldId id="269" r:id="rId6"/>
    <p:sldId id="278" r:id="rId7"/>
    <p:sldId id="283" r:id="rId8"/>
    <p:sldId id="263" r:id="rId9"/>
    <p:sldId id="279" r:id="rId10"/>
    <p:sldId id="280" r:id="rId11"/>
    <p:sldId id="284" r:id="rId12"/>
    <p:sldId id="281" r:id="rId13"/>
    <p:sldId id="285" r:id="rId14"/>
    <p:sldId id="286" r:id="rId15"/>
    <p:sldId id="287" r:id="rId16"/>
    <p:sldId id="267" r:id="rId17"/>
    <p:sldId id="27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2A8484-D0D4-44B8-AF41-89D60188D0C9}" type="datetimeFigureOut">
              <a:rPr lang="en-US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F8BF6-2CAD-4260-BCE0-A35545EF83E5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364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490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14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6105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855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043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407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878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14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014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763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824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4632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345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148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6007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4511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8956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696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3E8C8A2-D2DA-42F8-84AA-AC5AB4251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7" name="Picture 10">
              <a:extLst>
                <a:ext uri="{FF2B5EF4-FFF2-40B4-BE49-F238E27FC236}">
                  <a16:creationId xmlns:a16="http://schemas.microsoft.com/office/drawing/2014/main" id="{9A5D1FE1-4883-49B4-AD3E-D0A3F8DCE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F829EAE-7CB1-410F-BAF1-55BD6DC249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8" name="Picture 12">
              <a:extLst>
                <a:ext uri="{FF2B5EF4-FFF2-40B4-BE49-F238E27FC236}">
                  <a16:creationId xmlns:a16="http://schemas.microsoft.com/office/drawing/2014/main" id="{4EA5F8CE-974F-4443-AB3C-4799C3323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4075D0C-1739-4729-A5C8-5C5707A942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DFD28A6-39F3-425F-8050-E5BF1B4523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Toy plastic numbers">
            <a:extLst>
              <a:ext uri="{FF2B5EF4-FFF2-40B4-BE49-F238E27FC236}">
                <a16:creationId xmlns:a16="http://schemas.microsoft.com/office/drawing/2014/main" id="{3B23E08C-7536-48C5-811C-B3DB60C783F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447" b="62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9D262D4-AE8B-4620-949A-609FC366FC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2616" y="1411015"/>
            <a:ext cx="7808159" cy="4103960"/>
          </a:xfrm>
          <a:prstGeom prst="rect">
            <a:avLst/>
          </a:prstGeom>
          <a:blipFill dpi="0" rotWithShape="1">
            <a:blip r:embed="rId6">
              <a:alphaModFix amt="86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0" ty="0" sx="90000" sy="100000" flip="none" algn="ctr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05853C-E63A-49E2-84A4-4B7DD77A56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28332" y="1540931"/>
            <a:ext cx="7543802" cy="3835401"/>
          </a:xfrm>
          <a:prstGeom prst="rect">
            <a:avLst/>
          </a:prstGeom>
          <a:noFill/>
          <a:ln w="15875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500549F-5B68-400C-A605-BDF102BDB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23631"/>
            <a:ext cx="12231160" cy="659658"/>
            <a:chOff x="-16934" y="3123631"/>
            <a:chExt cx="12231160" cy="659658"/>
          </a:xfrm>
        </p:grpSpPr>
        <p:sp>
          <p:nvSpPr>
            <p:cNvPr id="23" name="Rounded Rectangle 17">
              <a:extLst>
                <a:ext uri="{FF2B5EF4-FFF2-40B4-BE49-F238E27FC236}">
                  <a16:creationId xmlns:a16="http://schemas.microsoft.com/office/drawing/2014/main" id="{CE12C213-76C6-4953-849D-69BD0C074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30976" y="312363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5D5C439-F0A9-41AB-BF38-FB38EB00B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5536"/>
              <a:ext cx="2478024" cy="612648"/>
            </a:xfrm>
            <a:prstGeom prst="rect">
              <a:avLst/>
            </a:prstGeom>
          </p:spPr>
        </p:pic>
        <p:sp>
          <p:nvSpPr>
            <p:cNvPr id="25" name="Rounded Rectangle 20">
              <a:extLst>
                <a:ext uri="{FF2B5EF4-FFF2-40B4-BE49-F238E27FC236}">
                  <a16:creationId xmlns:a16="http://schemas.microsoft.com/office/drawing/2014/main" id="{CE714C63-2EB2-4CE0-8982-994E7A37A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17803" y="3124921"/>
              <a:ext cx="45720" cy="658368"/>
            </a:xfrm>
            <a:prstGeom prst="roundRect">
              <a:avLst>
                <a:gd name="adj" fmla="val 50000"/>
              </a:avLst>
            </a:prstGeom>
            <a:solidFill>
              <a:schemeClr val="tx2">
                <a:alpha val="55000"/>
              </a:schemeClr>
            </a:solidFill>
            <a:ln w="9525">
              <a:noFill/>
            </a:ln>
            <a:effectLst>
              <a:innerShdw blurRad="114300">
                <a:prstClr val="black">
                  <a:alpha val="48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E568286-7D0B-4E62-BC33-A99A0FD743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5536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398" y="1871131"/>
            <a:ext cx="6815669" cy="28602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8000" dirty="0">
                <a:latin typeface="Arial" panose="020B0604020202020204" pitchFamily="34" charset="0"/>
                <a:cs typeface="Arial" panose="020B0604020202020204" pitchFamily="34" charset="0"/>
              </a:rPr>
              <a:t> at Bridlewood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E22DAF0-5C05-4D01-A6C7-283266577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A2381A69-9372-43DC-956B-59A3336300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602" y="0"/>
            <a:ext cx="2496952" cy="251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59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at Bridlewood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SzPct val="114999"/>
            </a:pPr>
            <a:r>
              <a:rPr lang="en-GB" sz="3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Maths culture</a:t>
            </a:r>
          </a:p>
          <a:p>
            <a:pPr>
              <a:buSzPct val="114999"/>
            </a:pPr>
            <a:r>
              <a:rPr lang="en-GB" sz="3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Teaching for Mastery</a:t>
            </a:r>
          </a:p>
          <a:p>
            <a:pPr>
              <a:buSzPct val="114999"/>
            </a:pPr>
            <a:r>
              <a:rPr lang="en-GB" sz="3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What our children learn and how</a:t>
            </a:r>
          </a:p>
          <a:p>
            <a:pPr>
              <a:buSzPct val="114999"/>
            </a:pPr>
            <a:r>
              <a:rPr lang="en-GB" sz="3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How to help at home</a:t>
            </a:r>
          </a:p>
          <a:p>
            <a:pPr>
              <a:buSzPct val="114999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432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Attitudes towards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SzPct val="114999"/>
            </a:pP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is culturally acceptable in the UK to be negative about maths, in a way that we don’t talk about other life skills. We hear ‘I can’t do maths’ so often it doesn’t seem a strange thing to say (</a:t>
            </a:r>
            <a:r>
              <a:rPr lang="en-GB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Kowsun</a:t>
            </a:r>
            <a:r>
              <a:rPr lang="en-GB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2008). </a:t>
            </a:r>
          </a:p>
          <a:p>
            <a:pPr>
              <a:buSzPct val="114999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This attitude can have a big impact on children’s confidence and resilience in Maths. </a:t>
            </a:r>
          </a:p>
          <a:p>
            <a:pPr>
              <a:buSzPct val="114999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Growth mindset and enjoyment</a:t>
            </a:r>
          </a:p>
        </p:txBody>
      </p:sp>
    </p:spTree>
    <p:extLst>
      <p:ext uri="{BB962C8B-B14F-4D97-AF65-F5344CB8AC3E}">
        <p14:creationId xmlns:p14="http://schemas.microsoft.com/office/powerpoint/2010/main" val="750622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8565B-9EF2-4781-8025-D1690CD9A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636EC-FB42-4F63-9A35-6C1B56871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7F8EAD-FFBD-4C80-96A8-D9B7B9CF8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757" y="103564"/>
            <a:ext cx="10672483" cy="43648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E619B3-2F07-40A0-91F7-4E7045067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757" y="4468433"/>
            <a:ext cx="10672483" cy="219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24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745131" cy="1303867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Teaching for Mastery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556932"/>
            <a:ext cx="9651999" cy="3318936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Maths mastery is a teaching and learning approach that aims for pupils to develop deep understanding of maths rather than being able to memorise key procedures or resort to rote learning.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79A9E3-12E4-40CE-8557-95960F598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3626" y="679329"/>
            <a:ext cx="1669821" cy="190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461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341390"/>
            <a:ext cx="9745131" cy="1303867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Remembering More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DA8322-497A-48B3-BB39-89AD40DB4F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631865-F767-4DBE-92AB-CC5B506417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79010">
            <a:off x="249205" y="2016607"/>
            <a:ext cx="5200116" cy="3696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EE1A3D-5E61-4750-BB61-63F8B8E59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3816">
            <a:off x="5713013" y="2243044"/>
            <a:ext cx="6060004" cy="362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154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745131" cy="1303867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Talk in the Classroom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556932"/>
            <a:ext cx="9651999" cy="3318936"/>
          </a:xfrm>
        </p:spPr>
        <p:txBody>
          <a:bodyPr>
            <a:normAutofit/>
          </a:bodyPr>
          <a:lstStyle/>
          <a:p>
            <a:r>
              <a:rPr lang="en-GB" dirty="0"/>
              <a:t>E.g. Notice Wonder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9ED3DE-0073-41C1-9B7D-EADCC985A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43539">
            <a:off x="5524603" y="2619894"/>
            <a:ext cx="6449435" cy="305280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45A1A2-3213-49F7-AE66-14AE4E793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97449">
            <a:off x="330455" y="2616536"/>
            <a:ext cx="4879532" cy="342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003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429628"/>
            <a:ext cx="9745131" cy="1303867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Talk in the Classroom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4370AC-19FE-4C5F-9E3B-6FA1341BC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184" y="2225092"/>
            <a:ext cx="4553585" cy="12384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8E4363-99D6-4DC4-B972-8FE47EE4A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15" y="3839182"/>
            <a:ext cx="4591691" cy="6573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394C2A8-69D0-45DF-AE9C-E9734BE9AD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184" y="4868431"/>
            <a:ext cx="4695754" cy="830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5B0358-E029-4DDE-9B9E-241483BA68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6938" y="4996490"/>
            <a:ext cx="6324847" cy="57400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8BAAAA0-C7BE-4059-B1E0-BE2D61186B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6938" y="2693940"/>
            <a:ext cx="6615074" cy="7748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1A1F731-69E5-4C8B-AA8D-64A7E89A7A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9872" y="3617523"/>
            <a:ext cx="5111997" cy="9930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3E56BC8-3CC5-46A4-A0C9-34CDA5C1984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9872" y="1504054"/>
            <a:ext cx="4915586" cy="8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490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8833" y="390958"/>
            <a:ext cx="9745131" cy="1303867"/>
          </a:xfrm>
        </p:spPr>
        <p:txBody>
          <a:bodyPr>
            <a:normAutofit/>
          </a:bodyPr>
          <a:lstStyle/>
          <a:p>
            <a:r>
              <a:rPr lang="en-US" sz="5500" b="1" dirty="0">
                <a:latin typeface="Arial" panose="020B0604020202020204" pitchFamily="34" charset="0"/>
                <a:cs typeface="Arial" panose="020B0604020202020204" pitchFamily="34" charset="0"/>
              </a:rPr>
              <a:t>Manipulatives</a:t>
            </a:r>
            <a:endParaRPr lang="en-GB" sz="5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556932"/>
            <a:ext cx="9651999" cy="3318936"/>
          </a:xfrm>
        </p:spPr>
        <p:txBody>
          <a:bodyPr>
            <a:normAutofit/>
          </a:bodyPr>
          <a:lstStyle/>
          <a:p>
            <a:r>
              <a:rPr lang="en-GB" dirty="0"/>
              <a:t>E.g. Notice Wonder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F5D516-E46B-4A49-BE08-B0311D57A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60" y="1707775"/>
            <a:ext cx="6873439" cy="46296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4D6D97-DC63-4885-BF22-3DD4BABF87CC}"/>
              </a:ext>
            </a:extLst>
          </p:cNvPr>
          <p:cNvSpPr txBox="1"/>
          <p:nvPr/>
        </p:nvSpPr>
        <p:spPr>
          <a:xfrm>
            <a:off x="7231030" y="3016071"/>
            <a:ext cx="37629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Not a crutch</a:t>
            </a:r>
          </a:p>
          <a:p>
            <a:pPr marL="285750" indent="-285750">
              <a:buFontTx/>
              <a:buChar char="-"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Model learning</a:t>
            </a:r>
          </a:p>
        </p:txBody>
      </p:sp>
    </p:spTree>
    <p:extLst>
      <p:ext uri="{BB962C8B-B14F-4D97-AF65-F5344CB8AC3E}">
        <p14:creationId xmlns:p14="http://schemas.microsoft.com/office/powerpoint/2010/main" val="1411817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D14A9-AA37-470C-B0B5-556EEF0BC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335404"/>
            <a:ext cx="9601196" cy="1303867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Working Walls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23E107-030D-42D0-9EFB-2A374236F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29A9DC-0023-4AFC-A7F9-44D8E87A9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4133" y="1365013"/>
            <a:ext cx="8943732" cy="494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968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EA0DC-0981-48EE-A0A2-5AFDFE49D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632509"/>
            <a:ext cx="9601196" cy="1303867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Key Performance Indicators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17A0AF-8424-403F-B333-16663D7E9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76CCDD-502C-409E-9725-3CAD1C9BF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227" y="2205317"/>
            <a:ext cx="5459507" cy="2447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C65136-6BB4-4895-A221-E58B61008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396" y="1820528"/>
            <a:ext cx="6115904" cy="479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89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88595-DA9A-4C1B-BAFB-E32ECF4A8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268" y="457629"/>
            <a:ext cx="9601196" cy="1303867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Calculation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FF917-B031-4828-B8D7-C784450A6D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C7D047-78FD-4719-9FA0-F4D54966E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55754">
            <a:off x="-366123" y="1847834"/>
            <a:ext cx="6338785" cy="38076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4CD9B9-506C-4818-B809-0BFECB42E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41605">
            <a:off x="5723951" y="2364945"/>
            <a:ext cx="6412529" cy="370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5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48459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How to support your children at home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0623" y="1333250"/>
            <a:ext cx="10730753" cy="3318936"/>
          </a:xfrm>
        </p:spPr>
        <p:txBody>
          <a:bodyPr>
            <a:noAutofit/>
          </a:bodyPr>
          <a:lstStyle/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Board games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Every day routines - counting, comparing, time and sharing.</a:t>
            </a:r>
            <a:endParaRPr lang="en-GB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Mathematical vocabulary as part of conversations and play - Which is bigger? Who is first in line? Who has more? Are they shared fairly?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Shape spotting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Finding the mathematics in story books –counting / comparing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Use manipulatives - building bricks could be used to model simple addition and multiplication. 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Measuring items, using scales</a:t>
            </a:r>
          </a:p>
          <a:p>
            <a:pPr>
              <a:buSzPct val="114999"/>
            </a:pPr>
            <a:r>
              <a:rPr lang="en-GB" sz="25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Puzzles</a:t>
            </a: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32849192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A7989-A370-91A3-C0E3-8A59F1648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640457"/>
            <a:ext cx="9601196" cy="1303867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Times Tables Rockstars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2021A8-CB09-A8EF-590F-B9F345C7B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1944324"/>
            <a:ext cx="9601196" cy="3318936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Online learning platform to support the children's recall of number facts. </a:t>
            </a:r>
          </a:p>
          <a:p>
            <a:pPr>
              <a:buSzPct val="114999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good recall of times tables frees up working memory. 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8838E511-3DA2-AA38-08C7-3027BF7ADB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967" y="3248191"/>
            <a:ext cx="7158868" cy="272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703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b937d4-32e2-4508-a1c6-a2f2d7ee6e25" xsi:nil="true"/>
    <lcf76f155ced4ddcb4097134ff3c332f xmlns="77d0abad-d116-4fed-a0e7-139604fe4251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AB7C3FDAAFE04FABEC092F9334D1CF" ma:contentTypeVersion="18" ma:contentTypeDescription="Create a new document." ma:contentTypeScope="" ma:versionID="a270d11350c61b6aea066be5ba4c9582">
  <xsd:schema xmlns:xsd="http://www.w3.org/2001/XMLSchema" xmlns:xs="http://www.w3.org/2001/XMLSchema" xmlns:p="http://schemas.microsoft.com/office/2006/metadata/properties" xmlns:ns2="77d0abad-d116-4fed-a0e7-139604fe4251" xmlns:ns3="35b937d4-32e2-4508-a1c6-a2f2d7ee6e25" targetNamespace="http://schemas.microsoft.com/office/2006/metadata/properties" ma:root="true" ma:fieldsID="5b409a83515c9302b6889901ba87b20a" ns2:_="" ns3:_="">
    <xsd:import namespace="77d0abad-d116-4fed-a0e7-139604fe4251"/>
    <xsd:import namespace="35b937d4-32e2-4508-a1c6-a2f2d7ee6e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d0abad-d116-4fed-a0e7-139604fe42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dd4e7c6-8219-45f0-8b6c-ef03251ed3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b937d4-32e2-4508-a1c6-a2f2d7ee6e2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c1d4825-3768-4a1b-9dda-27451c023fd1}" ma:internalName="TaxCatchAll" ma:showField="CatchAllData" ma:web="35b937d4-32e2-4508-a1c6-a2f2d7ee6e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80C149-6067-47BF-A787-4CCBC30D23E6}">
  <ds:schemaRefs>
    <ds:schemaRef ds:uri="http://schemas.microsoft.com/office/2006/metadata/properties"/>
    <ds:schemaRef ds:uri="http://purl.org/dc/dcmitype/"/>
    <ds:schemaRef ds:uri="77d0abad-d116-4fed-a0e7-139604fe4251"/>
    <ds:schemaRef ds:uri="http://purl.org/dc/elements/1.1/"/>
    <ds:schemaRef ds:uri="http://www.w3.org/XML/1998/namespace"/>
    <ds:schemaRef ds:uri="http://schemas.microsoft.com/office/2006/documentManagement/types"/>
    <ds:schemaRef ds:uri="35b937d4-32e2-4508-a1c6-a2f2d7ee6e25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5618BE0-7BC5-45DD-829E-BAECF4F180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A5A6247-5A64-44BB-B065-3AB53D3BF8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d0abad-d116-4fed-a0e7-139604fe4251"/>
    <ds:schemaRef ds:uri="35b937d4-32e2-4508-a1c6-a2f2d7ee6e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272</Words>
  <Application>Microsoft Office PowerPoint</Application>
  <PresentationFormat>Widescreen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Garamond</vt:lpstr>
      <vt:lpstr>Organic</vt:lpstr>
      <vt:lpstr>Maths at Bridlewood</vt:lpstr>
      <vt:lpstr>Maths at Bridlewood</vt:lpstr>
      <vt:lpstr>Attitudes towards Maths</vt:lpstr>
      <vt:lpstr>PowerPoint Presentation</vt:lpstr>
      <vt:lpstr>Teaching for Mastery</vt:lpstr>
      <vt:lpstr>Remembering More</vt:lpstr>
      <vt:lpstr>Maths Talk in the Classroom</vt:lpstr>
      <vt:lpstr>Maths Talk in the Classroom</vt:lpstr>
      <vt:lpstr>Manipulatives</vt:lpstr>
      <vt:lpstr>Working Walls</vt:lpstr>
      <vt:lpstr>Key Performance Indicators</vt:lpstr>
      <vt:lpstr>Calculation Policy</vt:lpstr>
      <vt:lpstr>How to support your children at home</vt:lpstr>
      <vt:lpstr>Times Tables Rockstars</vt:lpstr>
    </vt:vector>
  </TitlesOfParts>
  <Company>West Berkshire Council (Schools)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</dc:title>
  <dc:creator>Nicole Fulker</dc:creator>
  <cp:lastModifiedBy>Jenny Hulse (BPS Staff)</cp:lastModifiedBy>
  <cp:revision>377</cp:revision>
  <dcterms:created xsi:type="dcterms:W3CDTF">2021-10-07T15:00:24Z</dcterms:created>
  <dcterms:modified xsi:type="dcterms:W3CDTF">2026-02-04T15:10:57Z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0x01010015AB7C3FDAAFE04FABEC092F9334D1CF</vt:lpwstr>
  </property>
  <property fmtid="{D5CDD505-2E9C-101B-9397-08002B2CF9AE}" pid="3" name="MediaServiceImageTags">
    <vt:lpwstr/>
  </property>
</Properties>
</file>